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66" r:id="rId3"/>
    <p:sldId id="259" r:id="rId4"/>
    <p:sldId id="260" r:id="rId5"/>
    <p:sldId id="261" r:id="rId6"/>
    <p:sldId id="262" r:id="rId7"/>
    <p:sldId id="265" r:id="rId8"/>
    <p:sldId id="264" r:id="rId9"/>
  </p:sldIdLst>
  <p:sldSz cx="9144000" cy="5143500" type="screen16x9"/>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08" y="58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98B9BE-BFFB-4E7E-B0CB-C509C89CEB89}" type="datetimeFigureOut">
              <a:rPr lang="en-GB" smtClean="0"/>
              <a:t>07/05/2021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AF231-67BC-4FBC-AEE7-E5A6D98B6552}" type="slidenum">
              <a:rPr lang="en-GB" smtClean="0"/>
              <a:t>‹#›</a:t>
            </a:fld>
            <a:endParaRPr lang="en-GB"/>
          </a:p>
        </p:txBody>
      </p:sp>
    </p:spTree>
    <p:extLst>
      <p:ext uri="{BB962C8B-B14F-4D97-AF65-F5344CB8AC3E}">
        <p14:creationId xmlns:p14="http://schemas.microsoft.com/office/powerpoint/2010/main" val="2916404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DCAF231-67BC-4FBC-AEE7-E5A6D98B6552}" type="slidenum">
              <a:rPr lang="en-GB" smtClean="0"/>
              <a:t>1</a:t>
            </a:fld>
            <a:endParaRPr lang="en-GB"/>
          </a:p>
        </p:txBody>
      </p:sp>
    </p:spTree>
    <p:extLst>
      <p:ext uri="{BB962C8B-B14F-4D97-AF65-F5344CB8AC3E}">
        <p14:creationId xmlns:p14="http://schemas.microsoft.com/office/powerpoint/2010/main" val="2875597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C3D5048-B2DC-6D4C-9CAB-11F72D4EEF11}" type="datetimeFigureOut">
              <a:rPr lang="fr-FR" smtClean="0"/>
              <a:t>07/05/2021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A5E762-C39A-E74F-8EC0-BAC0FBCC02A4}" type="slidenum">
              <a:rPr lang="fr-FR" smtClean="0"/>
              <a:t>‹#›</a:t>
            </a:fld>
            <a:endParaRPr lang="fr-FR"/>
          </a:p>
        </p:txBody>
      </p:sp>
    </p:spTree>
    <p:extLst>
      <p:ext uri="{BB962C8B-B14F-4D97-AF65-F5344CB8AC3E}">
        <p14:creationId xmlns:p14="http://schemas.microsoft.com/office/powerpoint/2010/main" val="160548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3D5048-B2DC-6D4C-9CAB-11F72D4EEF11}" type="datetimeFigureOut">
              <a:rPr lang="fr-FR" smtClean="0"/>
              <a:t>07/05/2021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A5E762-C39A-E74F-8EC0-BAC0FBCC02A4}" type="slidenum">
              <a:rPr lang="fr-FR" smtClean="0"/>
              <a:t>‹#›</a:t>
            </a:fld>
            <a:endParaRPr lang="fr-FR"/>
          </a:p>
        </p:txBody>
      </p:sp>
    </p:spTree>
    <p:extLst>
      <p:ext uri="{BB962C8B-B14F-4D97-AF65-F5344CB8AC3E}">
        <p14:creationId xmlns:p14="http://schemas.microsoft.com/office/powerpoint/2010/main" val="4074696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154781"/>
            <a:ext cx="6019800" cy="32908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3D5048-B2DC-6D4C-9CAB-11F72D4EEF11}" type="datetimeFigureOut">
              <a:rPr lang="fr-FR" smtClean="0"/>
              <a:t>07/05/2021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A5E762-C39A-E74F-8EC0-BAC0FBCC02A4}" type="slidenum">
              <a:rPr lang="fr-FR" smtClean="0"/>
              <a:t>‹#›</a:t>
            </a:fld>
            <a:endParaRPr lang="fr-FR"/>
          </a:p>
        </p:txBody>
      </p:sp>
    </p:spTree>
    <p:extLst>
      <p:ext uri="{BB962C8B-B14F-4D97-AF65-F5344CB8AC3E}">
        <p14:creationId xmlns:p14="http://schemas.microsoft.com/office/powerpoint/2010/main" val="99018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3D5048-B2DC-6D4C-9CAB-11F72D4EEF11}" type="datetimeFigureOut">
              <a:rPr lang="fr-FR" smtClean="0"/>
              <a:t>07/05/2021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A5E762-C39A-E74F-8EC0-BAC0FBCC02A4}" type="slidenum">
              <a:rPr lang="fr-FR" smtClean="0"/>
              <a:t>‹#›</a:t>
            </a:fld>
            <a:endParaRPr lang="fr-FR"/>
          </a:p>
        </p:txBody>
      </p:sp>
    </p:spTree>
    <p:extLst>
      <p:ext uri="{BB962C8B-B14F-4D97-AF65-F5344CB8AC3E}">
        <p14:creationId xmlns:p14="http://schemas.microsoft.com/office/powerpoint/2010/main" val="2003813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C3D5048-B2DC-6D4C-9CAB-11F72D4EEF11}" type="datetimeFigureOut">
              <a:rPr lang="fr-FR" smtClean="0"/>
              <a:t>07/05/2021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A5E762-C39A-E74F-8EC0-BAC0FBCC02A4}" type="slidenum">
              <a:rPr lang="fr-FR" smtClean="0"/>
              <a:t>‹#›</a:t>
            </a:fld>
            <a:endParaRPr lang="fr-FR"/>
          </a:p>
        </p:txBody>
      </p:sp>
    </p:spTree>
    <p:extLst>
      <p:ext uri="{BB962C8B-B14F-4D97-AF65-F5344CB8AC3E}">
        <p14:creationId xmlns:p14="http://schemas.microsoft.com/office/powerpoint/2010/main" val="382728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3D5048-B2DC-6D4C-9CAB-11F72D4EEF11}" type="datetimeFigureOut">
              <a:rPr lang="fr-FR" smtClean="0"/>
              <a:t>07/05/2021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A5E762-C39A-E74F-8EC0-BAC0FBCC02A4}" type="slidenum">
              <a:rPr lang="fr-FR" smtClean="0"/>
              <a:t>‹#›</a:t>
            </a:fld>
            <a:endParaRPr lang="fr-FR"/>
          </a:p>
        </p:txBody>
      </p:sp>
    </p:spTree>
    <p:extLst>
      <p:ext uri="{BB962C8B-B14F-4D97-AF65-F5344CB8AC3E}">
        <p14:creationId xmlns:p14="http://schemas.microsoft.com/office/powerpoint/2010/main" val="1864711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C3D5048-B2DC-6D4C-9CAB-11F72D4EEF11}" type="datetimeFigureOut">
              <a:rPr lang="fr-FR" smtClean="0"/>
              <a:t>07/05/2021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4A5E762-C39A-E74F-8EC0-BAC0FBCC02A4}" type="slidenum">
              <a:rPr lang="fr-FR" smtClean="0"/>
              <a:t>‹#›</a:t>
            </a:fld>
            <a:endParaRPr lang="fr-FR"/>
          </a:p>
        </p:txBody>
      </p:sp>
    </p:spTree>
    <p:extLst>
      <p:ext uri="{BB962C8B-B14F-4D97-AF65-F5344CB8AC3E}">
        <p14:creationId xmlns:p14="http://schemas.microsoft.com/office/powerpoint/2010/main" val="142924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DC3D5048-B2DC-6D4C-9CAB-11F72D4EEF11}" type="datetimeFigureOut">
              <a:rPr lang="fr-FR" smtClean="0"/>
              <a:t>07/05/2021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4A5E762-C39A-E74F-8EC0-BAC0FBCC02A4}" type="slidenum">
              <a:rPr lang="fr-FR" smtClean="0"/>
              <a:t>‹#›</a:t>
            </a:fld>
            <a:endParaRPr lang="fr-FR"/>
          </a:p>
        </p:txBody>
      </p:sp>
    </p:spTree>
    <p:extLst>
      <p:ext uri="{BB962C8B-B14F-4D97-AF65-F5344CB8AC3E}">
        <p14:creationId xmlns:p14="http://schemas.microsoft.com/office/powerpoint/2010/main" val="179517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3D5048-B2DC-6D4C-9CAB-11F72D4EEF11}" type="datetimeFigureOut">
              <a:rPr lang="fr-FR" smtClean="0"/>
              <a:t>07/05/2021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4A5E762-C39A-E74F-8EC0-BAC0FBCC02A4}" type="slidenum">
              <a:rPr lang="fr-FR" smtClean="0"/>
              <a:t>‹#›</a:t>
            </a:fld>
            <a:endParaRPr lang="fr-FR"/>
          </a:p>
        </p:txBody>
      </p:sp>
    </p:spTree>
    <p:extLst>
      <p:ext uri="{BB962C8B-B14F-4D97-AF65-F5344CB8AC3E}">
        <p14:creationId xmlns:p14="http://schemas.microsoft.com/office/powerpoint/2010/main" val="377812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3D5048-B2DC-6D4C-9CAB-11F72D4EEF11}" type="datetimeFigureOut">
              <a:rPr lang="fr-FR" smtClean="0"/>
              <a:t>07/05/2021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A5E762-C39A-E74F-8EC0-BAC0FBCC02A4}" type="slidenum">
              <a:rPr lang="fr-FR" smtClean="0"/>
              <a:t>‹#›</a:t>
            </a:fld>
            <a:endParaRPr lang="fr-FR"/>
          </a:p>
        </p:txBody>
      </p:sp>
    </p:spTree>
    <p:extLst>
      <p:ext uri="{BB962C8B-B14F-4D97-AF65-F5344CB8AC3E}">
        <p14:creationId xmlns:p14="http://schemas.microsoft.com/office/powerpoint/2010/main" val="2393229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3D5048-B2DC-6D4C-9CAB-11F72D4EEF11}" type="datetimeFigureOut">
              <a:rPr lang="fr-FR" smtClean="0"/>
              <a:t>07/05/2021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A5E762-C39A-E74F-8EC0-BAC0FBCC02A4}" type="slidenum">
              <a:rPr lang="fr-FR" smtClean="0"/>
              <a:t>‹#›</a:t>
            </a:fld>
            <a:endParaRPr lang="fr-FR"/>
          </a:p>
        </p:txBody>
      </p:sp>
    </p:spTree>
    <p:extLst>
      <p:ext uri="{BB962C8B-B14F-4D97-AF65-F5344CB8AC3E}">
        <p14:creationId xmlns:p14="http://schemas.microsoft.com/office/powerpoint/2010/main" val="3611573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C3D5048-B2DC-6D4C-9CAB-11F72D4EEF11}" type="datetimeFigureOut">
              <a:rPr lang="fr-FR" smtClean="0"/>
              <a:t>07/05/2021</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4A5E762-C39A-E74F-8EC0-BAC0FBCC02A4}" type="slidenum">
              <a:rPr lang="fr-FR" smtClean="0"/>
              <a:t>‹#›</a:t>
            </a:fld>
            <a:endParaRPr lang="fr-FR"/>
          </a:p>
        </p:txBody>
      </p:sp>
    </p:spTree>
    <p:extLst>
      <p:ext uri="{BB962C8B-B14F-4D97-AF65-F5344CB8AC3E}">
        <p14:creationId xmlns:p14="http://schemas.microsoft.com/office/powerpoint/2010/main" val="1668420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jpeg"/><Relationship Id="rId2" Type="http://schemas.openxmlformats.org/officeDocument/2006/relationships/image" Target="../media/image14.png"/><Relationship Id="rId1" Type="http://schemas.openxmlformats.org/officeDocument/2006/relationships/slideLayout" Target="../slideLayouts/slideLayout8.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5.pn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24.png"/><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7002" y="2103678"/>
            <a:ext cx="7772400" cy="1102519"/>
          </a:xfrm>
        </p:spPr>
        <p:txBody>
          <a:bodyPr>
            <a:normAutofit/>
          </a:bodyPr>
          <a:lstStyle/>
          <a:p>
            <a:r>
              <a:rPr lang="fr-FR" b="1" dirty="0" smtClean="0">
                <a:latin typeface="Bebas Neue" panose="00000500000000000000" pitchFamily="2" charset="0"/>
                <a:cs typeface="ONE DAY"/>
              </a:rPr>
              <a:t>GUIDE ON BASIC PRINCIPLES FOR SPEAKERS</a:t>
            </a:r>
            <a:endParaRPr lang="fr-FR" b="1" dirty="0">
              <a:latin typeface="Bebas Neue" panose="00000500000000000000" pitchFamily="2" charset="0"/>
              <a:cs typeface="ONE DAY"/>
            </a:endParaRPr>
          </a:p>
        </p:txBody>
      </p:sp>
      <p:sp>
        <p:nvSpPr>
          <p:cNvPr id="3" name="Sous-titre 2"/>
          <p:cNvSpPr>
            <a:spLocks noGrp="1"/>
          </p:cNvSpPr>
          <p:nvPr>
            <p:ph type="subTitle" idx="1"/>
          </p:nvPr>
        </p:nvSpPr>
        <p:spPr>
          <a:xfrm>
            <a:off x="1371600" y="3206197"/>
            <a:ext cx="6400800" cy="1314450"/>
          </a:xfrm>
        </p:spPr>
        <p:txBody>
          <a:bodyPr>
            <a:normAutofit/>
          </a:bodyPr>
          <a:lstStyle/>
          <a:p>
            <a:r>
              <a:rPr lang="en-GB" b="1" dirty="0" smtClean="0">
                <a:latin typeface="Bebas Neue" panose="00000500000000000000" pitchFamily="2" charset="0"/>
              </a:rPr>
              <a:t>EURORDIS Membership Meeting (EMM 2021)</a:t>
            </a:r>
            <a:endParaRPr lang="fr-FR" dirty="0">
              <a:latin typeface="Bebas Neue" panose="000005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0410" y="386828"/>
            <a:ext cx="5135890" cy="1716850"/>
          </a:xfrm>
          <a:prstGeom prst="rect">
            <a:avLst/>
          </a:prstGeom>
        </p:spPr>
      </p:pic>
    </p:spTree>
    <p:extLst>
      <p:ext uri="{BB962C8B-B14F-4D97-AF65-F5344CB8AC3E}">
        <p14:creationId xmlns:p14="http://schemas.microsoft.com/office/powerpoint/2010/main" val="795669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1" y="170006"/>
            <a:ext cx="3976592" cy="871538"/>
          </a:xfrm>
        </p:spPr>
        <p:txBody>
          <a:bodyPr>
            <a:normAutofit fontScale="90000"/>
          </a:bodyPr>
          <a:lstStyle/>
          <a:p>
            <a:r>
              <a:rPr lang="fr-FR" sz="2700" dirty="0" smtClean="0">
                <a:latin typeface="Corbel" panose="020B0503020204020204" pitchFamily="34" charset="0"/>
                <a:cs typeface="TimeBurner"/>
              </a:rPr>
              <a:t>1. Use </a:t>
            </a:r>
            <a:r>
              <a:rPr lang="fr-FR" sz="2700" dirty="0">
                <a:latin typeface="Corbel" panose="020B0503020204020204" pitchFamily="34" charset="0"/>
                <a:cs typeface="TimeBurner"/>
              </a:rPr>
              <a:t>a little less head room</a:t>
            </a:r>
            <a:r>
              <a:rPr lang="fr-FR" dirty="0">
                <a:latin typeface="TimeBurner"/>
                <a:cs typeface="TimeBurner"/>
              </a:rPr>
              <a:t/>
            </a:r>
            <a:br>
              <a:rPr lang="fr-FR" dirty="0">
                <a:latin typeface="TimeBurner"/>
                <a:cs typeface="TimeBurner"/>
              </a:rPr>
            </a:br>
            <a:endParaRPr lang="fr-FR" dirty="0">
              <a:latin typeface="TimeBurner"/>
              <a:cs typeface="TimeBurner"/>
            </a:endParaRPr>
          </a:p>
        </p:txBody>
      </p:sp>
      <p:sp>
        <p:nvSpPr>
          <p:cNvPr id="4" name="Espace réservé du texte 3"/>
          <p:cNvSpPr>
            <a:spLocks noGrp="1"/>
          </p:cNvSpPr>
          <p:nvPr>
            <p:ph type="body" sz="half" idx="2"/>
          </p:nvPr>
        </p:nvSpPr>
        <p:spPr>
          <a:xfrm>
            <a:off x="457201" y="741462"/>
            <a:ext cx="3976592" cy="3518297"/>
          </a:xfrm>
        </p:spPr>
        <p:txBody>
          <a:bodyPr>
            <a:noAutofit/>
          </a:bodyPr>
          <a:lstStyle/>
          <a:p>
            <a:r>
              <a:rPr lang="en-US" sz="1200" dirty="0" smtClean="0">
                <a:latin typeface="Corbel" panose="020B0503020204020204" pitchFamily="34" charset="0"/>
                <a:cs typeface="Trench Thin"/>
              </a:rPr>
              <a:t>When most people sit down in front of a webcam, they position themselves so their head is in the middle of the screen.</a:t>
            </a:r>
          </a:p>
          <a:p>
            <a:endParaRPr lang="en-US" sz="1200" dirty="0" smtClean="0">
              <a:latin typeface="Corbel" panose="020B0503020204020204" pitchFamily="34" charset="0"/>
              <a:cs typeface="Trench Thin"/>
            </a:endParaRPr>
          </a:p>
          <a:p>
            <a:r>
              <a:rPr lang="en-US" sz="1200" dirty="0" smtClean="0">
                <a:solidFill>
                  <a:srgbClr val="FF0000"/>
                </a:solidFill>
                <a:latin typeface="Corbel" panose="020B0503020204020204" pitchFamily="34" charset="0"/>
                <a:cs typeface="Trench Thin"/>
              </a:rPr>
              <a:t>Pay particular attention to the space in your background view.</a:t>
            </a:r>
          </a:p>
          <a:p>
            <a:endParaRPr lang="en-US" sz="1200" dirty="0" smtClean="0">
              <a:latin typeface="Corbel" panose="020B0503020204020204" pitchFamily="34" charset="0"/>
              <a:cs typeface="Trench Thin"/>
            </a:endParaRPr>
          </a:p>
          <a:p>
            <a:r>
              <a:rPr lang="en-US" sz="1200" dirty="0" smtClean="0">
                <a:latin typeface="Corbel" panose="020B0503020204020204" pitchFamily="34" charset="0"/>
                <a:cs typeface="Trench Thin"/>
              </a:rPr>
              <a:t>Head room is the space between the top of a subject's head and the top of the screen frame. In this shot, there is too much head room. It gives the impression that the subject is sinking and makes them look small.</a:t>
            </a:r>
          </a:p>
          <a:p>
            <a:endParaRPr lang="en-US" sz="1200" dirty="0" smtClean="0">
              <a:latin typeface="Corbel" panose="020B0503020204020204" pitchFamily="34" charset="0"/>
              <a:cs typeface="Trench Thin"/>
            </a:endParaRPr>
          </a:p>
          <a:p>
            <a:r>
              <a:rPr lang="en-US" sz="1200" dirty="0" smtClean="0">
                <a:latin typeface="Corbel" panose="020B0503020204020204" pitchFamily="34" charset="0"/>
                <a:cs typeface="Trench Thin"/>
              </a:rPr>
              <a:t>Too little head room will make you look like your head is stuck to the top of the screen.</a:t>
            </a:r>
          </a:p>
          <a:p>
            <a:endParaRPr lang="en-US" sz="1200" dirty="0" smtClean="0">
              <a:latin typeface="Corbel" panose="020B0503020204020204" pitchFamily="34" charset="0"/>
              <a:cs typeface="Trench Thin"/>
            </a:endParaRPr>
          </a:p>
          <a:p>
            <a:r>
              <a:rPr lang="en-US" sz="1200" dirty="0" smtClean="0">
                <a:latin typeface="Corbel" panose="020B0503020204020204" pitchFamily="34" charset="0"/>
                <a:cs typeface="Trench Thin"/>
              </a:rPr>
              <a:t>The best way to get the right amount of head room is to imagine a grid laid over top of the screen – known as the golden ratio – following the principles of photography. Instead of placing your head in the centre square, align your eyes with the imaginary  horizontal line 1/3 of the way down the screen. Make sure your shoulders are visible in the shot.</a:t>
            </a:r>
          </a:p>
        </p:txBody>
      </p:sp>
      <p:pic>
        <p:nvPicPr>
          <p:cNvPr id="5" name="Image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307837" y="359605"/>
            <a:ext cx="2962119" cy="1966351"/>
          </a:xfrm>
          <a:prstGeom prst="rect">
            <a:avLst/>
          </a:prstGeom>
        </p:spPr>
      </p:pic>
      <p:pic>
        <p:nvPicPr>
          <p:cNvPr id="6" name="Image 5"/>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240443" y="2634107"/>
            <a:ext cx="3152132" cy="1772610"/>
          </a:xfrm>
          <a:prstGeom prst="rect">
            <a:avLst/>
          </a:prstGeom>
        </p:spPr>
      </p:pic>
      <p:sp>
        <p:nvSpPr>
          <p:cNvPr id="8" name="Rectangle 7"/>
          <p:cNvSpPr/>
          <p:nvPr/>
        </p:nvSpPr>
        <p:spPr>
          <a:xfrm>
            <a:off x="4489282" y="4235554"/>
            <a:ext cx="4572000" cy="769441"/>
          </a:xfrm>
          <a:prstGeom prst="rect">
            <a:avLst/>
          </a:prstGeom>
        </p:spPr>
        <p:txBody>
          <a:bodyPr>
            <a:spAutoFit/>
          </a:bodyPr>
          <a:lstStyle/>
          <a:p>
            <a:pPr algn="ctr"/>
            <a:r>
              <a:rPr lang="en-US" sz="1100" dirty="0" smtClean="0">
                <a:latin typeface="Trench Thin"/>
                <a:cs typeface="Trench Thin"/>
              </a:rPr>
              <a:t>This type of head-and-shoulders shot is ideal for communication.</a:t>
            </a:r>
          </a:p>
          <a:p>
            <a:pPr algn="ctr"/>
            <a:r>
              <a:rPr lang="en-US" sz="1100" dirty="0" smtClean="0">
                <a:latin typeface="Trench Thin"/>
                <a:cs typeface="Trench Thin"/>
              </a:rPr>
              <a:t>Any further away and you start to lose that personal contact.</a:t>
            </a:r>
          </a:p>
          <a:p>
            <a:pPr algn="ctr"/>
            <a:r>
              <a:rPr lang="en-US" sz="1100" dirty="0" smtClean="0">
                <a:latin typeface="Trench Thin"/>
                <a:cs typeface="Trench Thin"/>
              </a:rPr>
              <a:t>And if you move too close to the camera, it gets uncomfortable for the viewer.</a:t>
            </a:r>
            <a:endParaRPr lang="en-US" sz="1100" dirty="0">
              <a:latin typeface="Trench Thin"/>
              <a:cs typeface="Trench Thin"/>
            </a:endParaRPr>
          </a:p>
        </p:txBody>
      </p:sp>
      <p:sp>
        <p:nvSpPr>
          <p:cNvPr id="9" name="Rectangle 8"/>
          <p:cNvSpPr/>
          <p:nvPr/>
        </p:nvSpPr>
        <p:spPr>
          <a:xfrm>
            <a:off x="8269956" y="741462"/>
            <a:ext cx="874044" cy="769441"/>
          </a:xfrm>
          <a:prstGeom prst="rect">
            <a:avLst/>
          </a:prstGeom>
        </p:spPr>
        <p:txBody>
          <a:bodyPr wrap="square">
            <a:spAutoFit/>
          </a:bodyPr>
          <a:lstStyle/>
          <a:p>
            <a:r>
              <a:rPr lang="en-US" sz="1100" dirty="0" smtClean="0">
                <a:latin typeface="Trench Thin"/>
                <a:cs typeface="Trench Thin"/>
              </a:rPr>
              <a:t>Eye line 1/3 of the way down the screen</a:t>
            </a:r>
            <a:endParaRPr lang="en-US" sz="1100" dirty="0">
              <a:latin typeface="Trench Thin"/>
              <a:cs typeface="Trench Thin"/>
            </a:endParaRPr>
          </a:p>
        </p:txBody>
      </p:sp>
    </p:spTree>
    <p:extLst>
      <p:ext uri="{BB962C8B-B14F-4D97-AF65-F5344CB8AC3E}">
        <p14:creationId xmlns:p14="http://schemas.microsoft.com/office/powerpoint/2010/main" val="256551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6455"/>
            <a:ext cx="4089041" cy="871538"/>
          </a:xfrm>
        </p:spPr>
        <p:txBody>
          <a:bodyPr>
            <a:normAutofit fontScale="90000"/>
          </a:bodyPr>
          <a:lstStyle/>
          <a:p>
            <a:r>
              <a:rPr lang="fr-FR" sz="2400" dirty="0">
                <a:latin typeface="Corbel" panose="020B0503020204020204" pitchFamily="34" charset="0"/>
                <a:cs typeface="TimeBurner"/>
              </a:rPr>
              <a:t>2</a:t>
            </a:r>
            <a:r>
              <a:rPr lang="fr-FR" sz="2400" dirty="0" smtClean="0">
                <a:latin typeface="Corbel" panose="020B0503020204020204" pitchFamily="34" charset="0"/>
                <a:cs typeface="TimeBurner"/>
              </a:rPr>
              <a:t>. Raise the camera up to eye level</a:t>
            </a:r>
            <a:r>
              <a:rPr lang="fr-FR" dirty="0">
                <a:latin typeface="TimeBurner"/>
                <a:cs typeface="TimeBurner"/>
              </a:rPr>
              <a:t/>
            </a:r>
            <a:br>
              <a:rPr lang="fr-FR" dirty="0">
                <a:latin typeface="TimeBurner"/>
                <a:cs typeface="TimeBurner"/>
              </a:rPr>
            </a:br>
            <a:endParaRPr lang="fr-FR" dirty="0">
              <a:latin typeface="TimeBurner"/>
              <a:cs typeface="TimeBurner"/>
            </a:endParaRPr>
          </a:p>
        </p:txBody>
      </p:sp>
      <p:sp>
        <p:nvSpPr>
          <p:cNvPr id="4" name="Espace réservé du texte 3"/>
          <p:cNvSpPr>
            <a:spLocks noGrp="1"/>
          </p:cNvSpPr>
          <p:nvPr>
            <p:ph type="body" sz="half" idx="2"/>
          </p:nvPr>
        </p:nvSpPr>
        <p:spPr>
          <a:xfrm>
            <a:off x="349015" y="1082695"/>
            <a:ext cx="3384392" cy="3518297"/>
          </a:xfrm>
        </p:spPr>
        <p:txBody>
          <a:bodyPr>
            <a:noAutofit/>
          </a:bodyPr>
          <a:lstStyle/>
          <a:p>
            <a:r>
              <a:rPr lang="en-US" sz="900" dirty="0" smtClean="0">
                <a:latin typeface="Corbel" panose="020B0503020204020204" pitchFamily="34" charset="0"/>
                <a:cs typeface="Trench Thin"/>
              </a:rPr>
              <a:t>✅   </a:t>
            </a:r>
            <a:r>
              <a:rPr lang="en-US" sz="1200" dirty="0" smtClean="0">
                <a:latin typeface="Corbel" panose="020B0503020204020204" pitchFamily="34" charset="0"/>
                <a:cs typeface="Trench Thin"/>
              </a:rPr>
              <a:t>Ensure that the camera on your computer or device is raised up to your eye level, </a:t>
            </a:r>
            <a:r>
              <a:rPr lang="en-US" sz="1200" dirty="0">
                <a:latin typeface="Corbel" panose="020B0503020204020204" pitchFamily="34" charset="0"/>
                <a:cs typeface="Trench Thin"/>
              </a:rPr>
              <a:t>or – </a:t>
            </a:r>
            <a:r>
              <a:rPr lang="en-US" sz="1200" dirty="0" smtClean="0">
                <a:latin typeface="Corbel" panose="020B0503020204020204" pitchFamily="34" charset="0"/>
                <a:cs typeface="Trench Thin"/>
              </a:rPr>
              <a:t>better </a:t>
            </a:r>
            <a:r>
              <a:rPr lang="en-US" sz="1200" dirty="0">
                <a:latin typeface="Corbel" panose="020B0503020204020204" pitchFamily="34" charset="0"/>
                <a:cs typeface="Trench Thin"/>
              </a:rPr>
              <a:t>still </a:t>
            </a:r>
            <a:r>
              <a:rPr lang="en-US" sz="1200" dirty="0" smtClean="0">
                <a:latin typeface="Corbel" panose="020B0503020204020204" pitchFamily="34" charset="0"/>
                <a:cs typeface="Trench Thin"/>
              </a:rPr>
              <a:t>– slightly above. If you need to, try stacking a few books underneath your camera set-up or lowering your chair.</a:t>
            </a:r>
          </a:p>
          <a:p>
            <a:r>
              <a:rPr lang="en-US" sz="1000" dirty="0" smtClean="0">
                <a:latin typeface="Corbel" panose="020B0503020204020204" pitchFamily="34" charset="0"/>
                <a:cs typeface="Trench Thin"/>
              </a:rPr>
              <a:t>✅   </a:t>
            </a:r>
            <a:r>
              <a:rPr lang="en-US" sz="1200" dirty="0" smtClean="0">
                <a:latin typeface="Corbel" panose="020B0503020204020204" pitchFamily="34" charset="0"/>
                <a:cs typeface="Trench Thin"/>
              </a:rPr>
              <a:t>Optimum ergonomic positioning will make you feel comfortable and relaxed.</a:t>
            </a:r>
          </a:p>
          <a:p>
            <a:r>
              <a:rPr lang="en-US" sz="1000" dirty="0" smtClean="0">
                <a:latin typeface="Corbel" panose="020B0503020204020204" pitchFamily="34" charset="0"/>
                <a:cs typeface="Trench Thin"/>
              </a:rPr>
              <a:t>✅ </a:t>
            </a:r>
            <a:r>
              <a:rPr lang="en-US" sz="1200" dirty="0" smtClean="0">
                <a:latin typeface="Corbel" panose="020B0503020204020204" pitchFamily="34" charset="0"/>
                <a:cs typeface="Trench Thin"/>
              </a:rPr>
              <a:t> If the camera is slightly above your eyes you will lose any potential ‘double-chin’ or ‘up the nose’ shots.</a:t>
            </a:r>
          </a:p>
          <a:p>
            <a:r>
              <a:rPr lang="en-US" sz="1000" dirty="0" smtClean="0">
                <a:latin typeface="Corbel" panose="020B0503020204020204" pitchFamily="34" charset="0"/>
                <a:cs typeface="Trench Thin"/>
              </a:rPr>
              <a:t>✅ </a:t>
            </a:r>
            <a:r>
              <a:rPr lang="en-US" sz="1200" dirty="0" smtClean="0">
                <a:latin typeface="Corbel" panose="020B0503020204020204" pitchFamily="34" charset="0"/>
                <a:cs typeface="Trench Thin"/>
              </a:rPr>
              <a:t> Choose a supportive but small chair. Slouching on a couch or in a big armchair will make you look less polished. A low-backed chair that doesn't creak when you move is ideal.</a:t>
            </a:r>
          </a:p>
          <a:p>
            <a:r>
              <a:rPr lang="en-US" sz="1000" dirty="0" smtClean="0">
                <a:latin typeface="Corbel" panose="020B0503020204020204" pitchFamily="34" charset="0"/>
                <a:cs typeface="Trench Thin"/>
              </a:rPr>
              <a:t>❌</a:t>
            </a:r>
            <a:r>
              <a:rPr lang="en-US" sz="1200" dirty="0" smtClean="0">
                <a:latin typeface="Corbel" panose="020B0503020204020204" pitchFamily="34" charset="0"/>
                <a:cs typeface="Trench Thin"/>
              </a:rPr>
              <a:t>  Low camera angles are not flattering. Such angles will distort your facial features and cast a shadow on your image. More than anything, they are not particularly comfortable.</a:t>
            </a:r>
          </a:p>
        </p:txBody>
      </p:sp>
      <p:pic>
        <p:nvPicPr>
          <p:cNvPr id="7" name="Image 6" descr="Webcam.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56312" y="346455"/>
            <a:ext cx="1840371" cy="1974521"/>
          </a:xfrm>
          <a:prstGeom prst="roundRect">
            <a:avLst>
              <a:gd name="adj" fmla="val 10403"/>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 name="Imag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565705" y="2440008"/>
            <a:ext cx="2221584" cy="919736"/>
          </a:xfrm>
          <a:prstGeom prst="rect">
            <a:avLst/>
          </a:prstGeom>
        </p:spPr>
      </p:pic>
      <p:pic>
        <p:nvPicPr>
          <p:cNvPr id="9" name="Imag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73229" y="3478776"/>
            <a:ext cx="3606537" cy="1003819"/>
          </a:xfrm>
          <a:prstGeom prst="rect">
            <a:avLst/>
          </a:prstGeom>
        </p:spPr>
      </p:pic>
      <p:sp>
        <p:nvSpPr>
          <p:cNvPr id="10" name="Multiplication 9"/>
          <p:cNvSpPr/>
          <p:nvPr/>
        </p:nvSpPr>
        <p:spPr>
          <a:xfrm>
            <a:off x="6640444" y="3478776"/>
            <a:ext cx="283061" cy="309870"/>
          </a:xfrm>
          <a:prstGeom prst="mathMultiply">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69976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1" y="397232"/>
            <a:ext cx="3008313" cy="871538"/>
          </a:xfrm>
        </p:spPr>
        <p:txBody>
          <a:bodyPr>
            <a:normAutofit fontScale="90000"/>
          </a:bodyPr>
          <a:lstStyle/>
          <a:p>
            <a:r>
              <a:rPr lang="fr-FR" sz="2700" dirty="0" smtClean="0">
                <a:latin typeface="Corbel" panose="020B0503020204020204" pitchFamily="34" charset="0"/>
                <a:cs typeface="TimeBurner"/>
              </a:rPr>
              <a:t>3. Light your face</a:t>
            </a:r>
            <a:r>
              <a:rPr lang="fr-FR" dirty="0" smtClean="0">
                <a:latin typeface="TimeBurner"/>
                <a:cs typeface="TimeBurner"/>
              </a:rPr>
              <a:t/>
            </a:r>
            <a:br>
              <a:rPr lang="fr-FR" dirty="0" smtClean="0">
                <a:latin typeface="TimeBurner"/>
                <a:cs typeface="TimeBurner"/>
              </a:rPr>
            </a:br>
            <a:r>
              <a:rPr lang="fr-FR" dirty="0">
                <a:latin typeface="TimeBurner"/>
                <a:cs typeface="TimeBurner"/>
              </a:rPr>
              <a:t/>
            </a:r>
            <a:br>
              <a:rPr lang="fr-FR" dirty="0">
                <a:latin typeface="TimeBurner"/>
                <a:cs typeface="TimeBurner"/>
              </a:rPr>
            </a:br>
            <a:endParaRPr lang="fr-FR" dirty="0">
              <a:latin typeface="TimeBurner"/>
              <a:cs typeface="TimeBurner"/>
            </a:endParaRPr>
          </a:p>
        </p:txBody>
      </p:sp>
      <p:sp>
        <p:nvSpPr>
          <p:cNvPr id="4" name="Espace réservé du texte 3"/>
          <p:cNvSpPr>
            <a:spLocks noGrp="1"/>
          </p:cNvSpPr>
          <p:nvPr>
            <p:ph type="body" sz="half" idx="2"/>
          </p:nvPr>
        </p:nvSpPr>
        <p:spPr>
          <a:xfrm>
            <a:off x="349015" y="816926"/>
            <a:ext cx="3008313" cy="3518297"/>
          </a:xfrm>
        </p:spPr>
        <p:txBody>
          <a:bodyPr>
            <a:noAutofit/>
          </a:bodyPr>
          <a:lstStyle/>
          <a:p>
            <a:r>
              <a:rPr lang="en-US" sz="1200" dirty="0" smtClean="0">
                <a:latin typeface="Corbel" panose="020B0503020204020204" pitchFamily="34" charset="0"/>
                <a:cs typeface="Trench Thin"/>
              </a:rPr>
              <a:t>❌   If the light is brighter behind you, you will become back-lit and your face will be in the shadow.</a:t>
            </a:r>
          </a:p>
          <a:p>
            <a:endParaRPr lang="en-US" sz="1200" dirty="0" smtClean="0">
              <a:latin typeface="Corbel" panose="020B0503020204020204" pitchFamily="34" charset="0"/>
              <a:cs typeface="Trench Thin"/>
            </a:endParaRPr>
          </a:p>
          <a:p>
            <a:r>
              <a:rPr lang="en-US" sz="1200" dirty="0" smtClean="0">
                <a:latin typeface="Corbel" panose="020B0503020204020204" pitchFamily="34" charset="0"/>
                <a:cs typeface="Trench Thin"/>
              </a:rPr>
              <a:t>❌   If you set up with a bright light behind you, the camera will see this and lower the overall exposure level to compensate. As a result, you'll end up looking like </a:t>
            </a:r>
            <a:r>
              <a:rPr lang="en-US" sz="1200" dirty="0">
                <a:latin typeface="Corbel" panose="020B0503020204020204" pitchFamily="34" charset="0"/>
                <a:cs typeface="Trench Thin"/>
              </a:rPr>
              <a:t>you're </a:t>
            </a:r>
            <a:r>
              <a:rPr lang="en-US" sz="1200" dirty="0" smtClean="0">
                <a:latin typeface="Corbel" panose="020B0503020204020204" pitchFamily="34" charset="0"/>
                <a:cs typeface="Trench Thin"/>
              </a:rPr>
              <a:t>in shadow.</a:t>
            </a:r>
          </a:p>
          <a:p>
            <a:endParaRPr lang="en-US" sz="1200" dirty="0" smtClean="0">
              <a:latin typeface="Corbel" panose="020B0503020204020204" pitchFamily="34" charset="0"/>
              <a:cs typeface="Trench Thin"/>
            </a:endParaRPr>
          </a:p>
          <a:p>
            <a:r>
              <a:rPr lang="en-US" sz="1200" dirty="0" smtClean="0">
                <a:latin typeface="Corbel" panose="020B0503020204020204" pitchFamily="34" charset="0"/>
                <a:cs typeface="Trench Thin"/>
              </a:rPr>
              <a:t>✅  If possible, position yourself so you are facing a window to take advantage of the natural light coming in, or set up an additional light source in front of you to make sure you are well-lit.</a:t>
            </a:r>
          </a:p>
          <a:p>
            <a:endParaRPr lang="en-US" sz="1200" dirty="0" smtClean="0">
              <a:latin typeface="Corbel" panose="020B0503020204020204" pitchFamily="34" charset="0"/>
              <a:cs typeface="Trench Thin"/>
            </a:endParaRPr>
          </a:p>
          <a:p>
            <a:r>
              <a:rPr lang="en-US" sz="1200" dirty="0" smtClean="0">
                <a:latin typeface="Corbel" panose="020B0503020204020204" pitchFamily="34" charset="0"/>
                <a:cs typeface="Trench Thin"/>
              </a:rPr>
              <a:t>✅  Your camera will detect the correct amount of light and will increase or reduce the exposure to produce an image that is not too bright and not too dark.</a:t>
            </a:r>
          </a:p>
        </p:txBody>
      </p:sp>
      <p:pic>
        <p:nvPicPr>
          <p:cNvPr id="5" name="Imag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538674" y="59418"/>
            <a:ext cx="2647128" cy="1489010"/>
          </a:xfrm>
          <a:prstGeom prst="rect">
            <a:avLst/>
          </a:prstGeom>
        </p:spPr>
      </p:pic>
      <p:pic>
        <p:nvPicPr>
          <p:cNvPr id="6" name="Image 5"/>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205339" y="1549983"/>
            <a:ext cx="3095218" cy="1247161"/>
          </a:xfrm>
          <a:prstGeom prst="rect">
            <a:avLst/>
          </a:prstGeom>
        </p:spPr>
      </p:pic>
      <p:pic>
        <p:nvPicPr>
          <p:cNvPr id="8" name="Imag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5339" y="2901913"/>
            <a:ext cx="1366254" cy="1025494"/>
          </a:xfrm>
          <a:prstGeom prst="rect">
            <a:avLst/>
          </a:prstGeom>
        </p:spPr>
      </p:pic>
      <p:pic>
        <p:nvPicPr>
          <p:cNvPr id="10" name="Image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130897" y="2901913"/>
            <a:ext cx="1307195" cy="981166"/>
          </a:xfrm>
          <a:prstGeom prst="rect">
            <a:avLst/>
          </a:prstGeom>
        </p:spPr>
      </p:pic>
      <p:pic>
        <p:nvPicPr>
          <p:cNvPr id="13" name="Image 12" descr="Sans-titre-2.pn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241296" y="3692803"/>
            <a:ext cx="330297" cy="380550"/>
          </a:xfrm>
          <a:prstGeom prst="rect">
            <a:avLst/>
          </a:prstGeom>
        </p:spPr>
      </p:pic>
      <p:pic>
        <p:nvPicPr>
          <p:cNvPr id="14" name="Image 13" descr="Sans-titre-2.pn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107795" y="3692803"/>
            <a:ext cx="330297" cy="380550"/>
          </a:xfrm>
          <a:prstGeom prst="rect">
            <a:avLst/>
          </a:prstGeom>
        </p:spPr>
      </p:pic>
      <p:sp>
        <p:nvSpPr>
          <p:cNvPr id="17" name="Multiplication 16"/>
          <p:cNvSpPr/>
          <p:nvPr/>
        </p:nvSpPr>
        <p:spPr>
          <a:xfrm>
            <a:off x="5607656" y="2260925"/>
            <a:ext cx="283061" cy="309870"/>
          </a:xfrm>
          <a:prstGeom prst="mathMultiply">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Multiplication 17"/>
          <p:cNvSpPr/>
          <p:nvPr/>
        </p:nvSpPr>
        <p:spPr>
          <a:xfrm>
            <a:off x="6390548" y="2260925"/>
            <a:ext cx="283061" cy="309870"/>
          </a:xfrm>
          <a:prstGeom prst="mathMultiply">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Multiplication 18"/>
          <p:cNvSpPr/>
          <p:nvPr/>
        </p:nvSpPr>
        <p:spPr>
          <a:xfrm>
            <a:off x="7213609" y="2260925"/>
            <a:ext cx="283061" cy="309870"/>
          </a:xfrm>
          <a:prstGeom prst="mathMultiply">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 name="Multiplication 19"/>
          <p:cNvSpPr/>
          <p:nvPr/>
        </p:nvSpPr>
        <p:spPr>
          <a:xfrm>
            <a:off x="7963943" y="2260925"/>
            <a:ext cx="283061" cy="309870"/>
          </a:xfrm>
          <a:prstGeom prst="mathMultiply">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21" name="Espace réservé pour une image  4" descr="1_zptArICAbLRiwePgpm1m_g.png"/>
          <p:cNvPicPr>
            <a:picLocks noChangeAspect="1"/>
          </p:cNvPicPr>
          <p:nvPr/>
        </p:nvPicPr>
        <p:blipFill rotWithShape="1">
          <a:blip r:embed="rId7" cstate="email">
            <a:extLst>
              <a:ext uri="{28A0092B-C50C-407E-A947-70E740481C1C}">
                <a14:useLocalDpi xmlns:a14="http://schemas.microsoft.com/office/drawing/2010/main"/>
              </a:ext>
            </a:extLst>
          </a:blip>
          <a:srcRect b="-152"/>
          <a:stretch/>
        </p:blipFill>
        <p:spPr>
          <a:xfrm>
            <a:off x="4498366" y="4215794"/>
            <a:ext cx="4520766" cy="803945"/>
          </a:xfrm>
          <a:prstGeom prst="rect">
            <a:avLst/>
          </a:prstGeom>
        </p:spPr>
      </p:pic>
    </p:spTree>
    <p:extLst>
      <p:ext uri="{BB962C8B-B14F-4D97-AF65-F5344CB8AC3E}">
        <p14:creationId xmlns:p14="http://schemas.microsoft.com/office/powerpoint/2010/main" val="2847743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1" y="595373"/>
            <a:ext cx="3718823" cy="871538"/>
          </a:xfrm>
        </p:spPr>
        <p:txBody>
          <a:bodyPr>
            <a:normAutofit fontScale="90000"/>
          </a:bodyPr>
          <a:lstStyle/>
          <a:p>
            <a:r>
              <a:rPr lang="fr-FR" sz="2700" dirty="0">
                <a:latin typeface="Corbel" panose="020B0503020204020204" pitchFamily="34" charset="0"/>
                <a:cs typeface="TimeBurner"/>
              </a:rPr>
              <a:t>4</a:t>
            </a:r>
            <a:r>
              <a:rPr lang="fr-FR" sz="2700" dirty="0" smtClean="0">
                <a:latin typeface="Corbel" panose="020B0503020204020204" pitchFamily="34" charset="0"/>
                <a:cs typeface="TimeBurner"/>
              </a:rPr>
              <a:t>. Simplify the background</a:t>
            </a:r>
            <a:r>
              <a:rPr lang="fr-FR" dirty="0" smtClean="0">
                <a:latin typeface="TimeBurner"/>
                <a:cs typeface="TimeBurner"/>
              </a:rPr>
              <a:t/>
            </a:r>
            <a:br>
              <a:rPr lang="fr-FR" dirty="0" smtClean="0">
                <a:latin typeface="TimeBurner"/>
                <a:cs typeface="TimeBurner"/>
              </a:rPr>
            </a:br>
            <a:r>
              <a:rPr lang="fr-FR" dirty="0">
                <a:latin typeface="TimeBurner"/>
                <a:cs typeface="TimeBurner"/>
              </a:rPr>
              <a:t/>
            </a:r>
            <a:br>
              <a:rPr lang="fr-FR" dirty="0">
                <a:latin typeface="TimeBurner"/>
                <a:cs typeface="TimeBurner"/>
              </a:rPr>
            </a:br>
            <a:endParaRPr lang="fr-FR" dirty="0">
              <a:latin typeface="TimeBurner"/>
              <a:cs typeface="TimeBurner"/>
            </a:endParaRPr>
          </a:p>
        </p:txBody>
      </p:sp>
      <p:sp>
        <p:nvSpPr>
          <p:cNvPr id="4" name="Espace réservé du texte 3"/>
          <p:cNvSpPr>
            <a:spLocks noGrp="1"/>
          </p:cNvSpPr>
          <p:nvPr>
            <p:ph type="body" sz="half" idx="2"/>
          </p:nvPr>
        </p:nvSpPr>
        <p:spPr>
          <a:xfrm>
            <a:off x="349368" y="997669"/>
            <a:ext cx="3008313" cy="3518297"/>
          </a:xfrm>
        </p:spPr>
        <p:txBody>
          <a:bodyPr>
            <a:noAutofit/>
          </a:bodyPr>
          <a:lstStyle/>
          <a:p>
            <a:r>
              <a:rPr lang="en-US" sz="1200" dirty="0" smtClean="0">
                <a:latin typeface="Corbel" panose="020B0503020204020204" pitchFamily="34" charset="0"/>
                <a:cs typeface="Trench Thin"/>
              </a:rPr>
              <a:t>Taking extra care with your background is absolutely critical. A room with an unmade bed, a messy home office or a kitchen table will distract from your sharing of research and knowledge.</a:t>
            </a:r>
          </a:p>
          <a:p>
            <a:r>
              <a:rPr lang="en-US" sz="1200" dirty="0" smtClean="0">
                <a:latin typeface="Corbel" panose="020B0503020204020204" pitchFamily="34" charset="0"/>
                <a:cs typeface="Trench Thin"/>
              </a:rPr>
              <a:t>The focus should be on you as the presenter, not </a:t>
            </a:r>
            <a:r>
              <a:rPr lang="en-US" sz="1200" dirty="0">
                <a:latin typeface="Corbel" panose="020B0503020204020204" pitchFamily="34" charset="0"/>
                <a:cs typeface="Trench Thin"/>
              </a:rPr>
              <a:t>on what's </a:t>
            </a:r>
            <a:r>
              <a:rPr lang="en-US" sz="1200" dirty="0" smtClean="0">
                <a:latin typeface="Corbel" panose="020B0503020204020204" pitchFamily="34" charset="0"/>
                <a:cs typeface="Trench Thin"/>
              </a:rPr>
              <a:t>going on behind you, so keeping the background as simple and free of clutter as possible is important.</a:t>
            </a:r>
          </a:p>
          <a:p>
            <a:endParaRPr lang="en-US" sz="1200" dirty="0" smtClean="0">
              <a:latin typeface="Corbel" panose="020B0503020204020204" pitchFamily="34" charset="0"/>
              <a:cs typeface="Trench Thin"/>
            </a:endParaRPr>
          </a:p>
          <a:p>
            <a:r>
              <a:rPr lang="en-US" sz="1200" dirty="0" smtClean="0">
                <a:latin typeface="Corbel" panose="020B0503020204020204" pitchFamily="34" charset="0"/>
                <a:cs typeface="Trench Thin"/>
              </a:rPr>
              <a:t>✅  Ideally, choose a clean, bright wall or a tidy space for recording.</a:t>
            </a:r>
          </a:p>
          <a:p>
            <a:endParaRPr lang="en-US" sz="1200" dirty="0" smtClean="0">
              <a:latin typeface="Corbel" panose="020B0503020204020204" pitchFamily="34" charset="0"/>
              <a:cs typeface="Trench Thin"/>
            </a:endParaRPr>
          </a:p>
          <a:p>
            <a:r>
              <a:rPr lang="en-US" sz="1200" dirty="0" smtClean="0">
                <a:latin typeface="Corbel" panose="020B0503020204020204" pitchFamily="34" charset="0"/>
                <a:cs typeface="Trench Thin"/>
              </a:rPr>
              <a:t>✅  Your camera will detect the correct amount of light and will increase or reduce the exposure to produce an image that is neither too bright nor too dark</a:t>
            </a:r>
            <a:r>
              <a:rPr lang="en-US" sz="1200" dirty="0" smtClean="0">
                <a:latin typeface="Trench Thin"/>
                <a:cs typeface="Trench Thin"/>
              </a:rPr>
              <a:t>.</a:t>
            </a:r>
          </a:p>
        </p:txBody>
      </p:sp>
      <p:pic>
        <p:nvPicPr>
          <p:cNvPr id="9" name="Image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47547" y="700719"/>
            <a:ext cx="1677036" cy="1120260"/>
          </a:xfrm>
          <a:prstGeom prst="rect">
            <a:avLst/>
          </a:prstGeom>
        </p:spPr>
      </p:pic>
      <p:pic>
        <p:nvPicPr>
          <p:cNvPr id="19" name="Image 1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06063" y="700719"/>
            <a:ext cx="1990796" cy="1120260"/>
          </a:xfrm>
          <a:prstGeom prst="rect">
            <a:avLst/>
          </a:prstGeom>
        </p:spPr>
      </p:pic>
      <p:pic>
        <p:nvPicPr>
          <p:cNvPr id="20" name="Image 1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67545" y="1921962"/>
            <a:ext cx="1677036" cy="1118024"/>
          </a:xfrm>
          <a:prstGeom prst="rect">
            <a:avLst/>
          </a:prstGeom>
        </p:spPr>
      </p:pic>
      <p:pic>
        <p:nvPicPr>
          <p:cNvPr id="21" name="Image 20" descr="Sans-titre-2.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746275" y="1611685"/>
            <a:ext cx="234783" cy="209294"/>
          </a:xfrm>
          <a:prstGeom prst="rect">
            <a:avLst/>
          </a:prstGeom>
        </p:spPr>
      </p:pic>
      <p:pic>
        <p:nvPicPr>
          <p:cNvPr id="22" name="Image 21" descr="Sans-titre-2.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765344" y="1643808"/>
            <a:ext cx="234783" cy="209294"/>
          </a:xfrm>
          <a:prstGeom prst="rect">
            <a:avLst/>
          </a:prstGeom>
        </p:spPr>
      </p:pic>
      <p:pic>
        <p:nvPicPr>
          <p:cNvPr id="23" name="Image 22" descr="Sans-titre-2.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602500" y="2809257"/>
            <a:ext cx="234783" cy="209294"/>
          </a:xfrm>
          <a:prstGeom prst="rect">
            <a:avLst/>
          </a:prstGeom>
        </p:spPr>
      </p:pic>
      <p:pic>
        <p:nvPicPr>
          <p:cNvPr id="24" name="Image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589380" y="3292277"/>
            <a:ext cx="1437092" cy="1179928"/>
          </a:xfrm>
          <a:prstGeom prst="rect">
            <a:avLst/>
          </a:prstGeom>
          <a:ln>
            <a:noFill/>
          </a:ln>
          <a:effectLst>
            <a:outerShdw blurRad="292100" dist="139700" dir="2700000" algn="tl" rotWithShape="0">
              <a:srgbClr val="333333">
                <a:alpha val="65000"/>
              </a:srgbClr>
            </a:outerShdw>
          </a:effectLst>
        </p:spPr>
      </p:pic>
      <p:pic>
        <p:nvPicPr>
          <p:cNvPr id="25" name="Image 2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854600" y="3292277"/>
            <a:ext cx="1530719" cy="1179929"/>
          </a:xfrm>
          <a:prstGeom prst="rect">
            <a:avLst/>
          </a:prstGeom>
        </p:spPr>
      </p:pic>
      <p:pic>
        <p:nvPicPr>
          <p:cNvPr id="32" name="Image 3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832666" y="3292276"/>
            <a:ext cx="1861990" cy="1179929"/>
          </a:xfrm>
          <a:prstGeom prst="rect">
            <a:avLst/>
          </a:prstGeom>
        </p:spPr>
      </p:pic>
      <p:sp>
        <p:nvSpPr>
          <p:cNvPr id="27" name="Multiplication 26"/>
          <p:cNvSpPr/>
          <p:nvPr/>
        </p:nvSpPr>
        <p:spPr>
          <a:xfrm>
            <a:off x="5347547" y="4162336"/>
            <a:ext cx="283061" cy="309870"/>
          </a:xfrm>
          <a:prstGeom prst="mathMultiply">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8" name="Multiplication 27"/>
          <p:cNvSpPr/>
          <p:nvPr/>
        </p:nvSpPr>
        <p:spPr>
          <a:xfrm>
            <a:off x="7068919" y="4162334"/>
            <a:ext cx="283061" cy="309870"/>
          </a:xfrm>
          <a:prstGeom prst="mathMultiply">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Multiplication 28"/>
          <p:cNvSpPr/>
          <p:nvPr/>
        </p:nvSpPr>
        <p:spPr>
          <a:xfrm>
            <a:off x="8699028" y="4162334"/>
            <a:ext cx="283061" cy="309870"/>
          </a:xfrm>
          <a:prstGeom prst="mathMultiply">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Rectangle 29"/>
          <p:cNvSpPr/>
          <p:nvPr/>
        </p:nvSpPr>
        <p:spPr>
          <a:xfrm>
            <a:off x="4176024" y="4518032"/>
            <a:ext cx="1212191" cy="253916"/>
          </a:xfrm>
          <a:prstGeom prst="rect">
            <a:avLst/>
          </a:prstGeom>
        </p:spPr>
        <p:txBody>
          <a:bodyPr wrap="none">
            <a:spAutoFit/>
          </a:bodyPr>
          <a:lstStyle/>
          <a:p>
            <a:r>
              <a:rPr lang="en-GB" sz="1050" dirty="0" smtClean="0">
                <a:latin typeface="Trench Thin"/>
                <a:cs typeface="Trench Thin"/>
              </a:rPr>
              <a:t>Messy bedrooms</a:t>
            </a:r>
            <a:endParaRPr lang="en-GB" sz="1050" dirty="0">
              <a:latin typeface="Trench Thin"/>
              <a:cs typeface="Trench Thin"/>
            </a:endParaRPr>
          </a:p>
        </p:txBody>
      </p:sp>
      <p:sp>
        <p:nvSpPr>
          <p:cNvPr id="31" name="Rectangle 30"/>
          <p:cNvSpPr/>
          <p:nvPr/>
        </p:nvSpPr>
        <p:spPr>
          <a:xfrm>
            <a:off x="6012160" y="4515966"/>
            <a:ext cx="1241045" cy="253916"/>
          </a:xfrm>
          <a:prstGeom prst="rect">
            <a:avLst/>
          </a:prstGeom>
          <a:noFill/>
        </p:spPr>
        <p:txBody>
          <a:bodyPr wrap="none">
            <a:spAutoFit/>
          </a:bodyPr>
          <a:lstStyle/>
          <a:p>
            <a:r>
              <a:rPr lang="en-GB" sz="1050" dirty="0" smtClean="0">
                <a:solidFill>
                  <a:srgbClr val="FF0000"/>
                </a:solidFill>
                <a:latin typeface="Trench Thin"/>
                <a:cs typeface="Trench Thin"/>
              </a:rPr>
              <a:t>White, empty wall</a:t>
            </a:r>
            <a:endParaRPr lang="en-GB" sz="1050" dirty="0">
              <a:solidFill>
                <a:srgbClr val="FF0000"/>
              </a:solidFill>
              <a:latin typeface="Trench Thin"/>
              <a:cs typeface="Trench Thin"/>
            </a:endParaRPr>
          </a:p>
        </p:txBody>
      </p:sp>
    </p:spTree>
    <p:extLst>
      <p:ext uri="{BB962C8B-B14F-4D97-AF65-F5344CB8AC3E}">
        <p14:creationId xmlns:p14="http://schemas.microsoft.com/office/powerpoint/2010/main" val="3917049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1" y="640556"/>
            <a:ext cx="3008313" cy="871538"/>
          </a:xfrm>
        </p:spPr>
        <p:txBody>
          <a:bodyPr>
            <a:normAutofit fontScale="90000"/>
          </a:bodyPr>
          <a:lstStyle/>
          <a:p>
            <a:r>
              <a:rPr lang="fr-FR" sz="2700" dirty="0" smtClean="0">
                <a:latin typeface="Corbel" panose="020B0503020204020204" pitchFamily="34" charset="0"/>
                <a:cs typeface="TimeBurner"/>
              </a:rPr>
              <a:t>5. Clean audio</a:t>
            </a:r>
            <a:r>
              <a:rPr lang="fr-FR" dirty="0" smtClean="0">
                <a:latin typeface="TimeBurner"/>
                <a:cs typeface="TimeBurner"/>
              </a:rPr>
              <a:t/>
            </a:r>
            <a:br>
              <a:rPr lang="fr-FR" dirty="0" smtClean="0">
                <a:latin typeface="TimeBurner"/>
                <a:cs typeface="TimeBurner"/>
              </a:rPr>
            </a:br>
            <a:r>
              <a:rPr lang="fr-FR" dirty="0">
                <a:latin typeface="TimeBurner"/>
                <a:cs typeface="TimeBurner"/>
              </a:rPr>
              <a:t/>
            </a:r>
            <a:br>
              <a:rPr lang="fr-FR" dirty="0">
                <a:latin typeface="TimeBurner"/>
                <a:cs typeface="TimeBurner"/>
              </a:rPr>
            </a:br>
            <a:endParaRPr lang="fr-FR" dirty="0">
              <a:latin typeface="TimeBurner"/>
              <a:cs typeface="TimeBurner"/>
            </a:endParaRPr>
          </a:p>
        </p:txBody>
      </p:sp>
      <p:sp>
        <p:nvSpPr>
          <p:cNvPr id="4" name="Espace réservé du texte 3"/>
          <p:cNvSpPr>
            <a:spLocks noGrp="1"/>
          </p:cNvSpPr>
          <p:nvPr>
            <p:ph type="body" sz="half" idx="2"/>
          </p:nvPr>
        </p:nvSpPr>
        <p:spPr>
          <a:xfrm>
            <a:off x="351043" y="1191955"/>
            <a:ext cx="3008313" cy="3518297"/>
          </a:xfrm>
        </p:spPr>
        <p:txBody>
          <a:bodyPr>
            <a:noAutofit/>
          </a:bodyPr>
          <a:lstStyle/>
          <a:p>
            <a:r>
              <a:rPr lang="en-US" sz="1200" dirty="0" smtClean="0">
                <a:latin typeface="Corbel" panose="020B0503020204020204" pitchFamily="34" charset="0"/>
                <a:cs typeface="Trench Thin"/>
              </a:rPr>
              <a:t>✅   When presenting, close the doors and try to reduce background noise.</a:t>
            </a:r>
          </a:p>
          <a:p>
            <a:r>
              <a:rPr lang="en-US" sz="1200" dirty="0" smtClean="0">
                <a:latin typeface="Corbel" panose="020B0503020204020204" pitchFamily="34" charset="0"/>
                <a:cs typeface="Trench Thin"/>
              </a:rPr>
              <a:t>✅   Eliminate all distractions and close the windows. Turn off the TV in the other room. Set your phone to silent.</a:t>
            </a:r>
          </a:p>
          <a:p>
            <a:r>
              <a:rPr lang="en-US" sz="1200" dirty="0" smtClean="0">
                <a:latin typeface="Corbel" panose="020B0503020204020204" pitchFamily="34" charset="0"/>
                <a:cs typeface="Trench Thin"/>
              </a:rPr>
              <a:t>✅   Where possible, use microphones that are located within headpieces or small lapel microphones that will cut out a lot of the additional noise around you.</a:t>
            </a:r>
          </a:p>
          <a:p>
            <a:r>
              <a:rPr lang="en-US" sz="1200" dirty="0" smtClean="0">
                <a:latin typeface="Corbel" panose="020B0503020204020204" pitchFamily="34" charset="0"/>
                <a:cs typeface="Trench Thin"/>
              </a:rPr>
              <a:t>❌   TVs, washing machines, and people talking in the background will all detract from what you are saying and your message may get lost.</a:t>
            </a:r>
          </a:p>
          <a:p>
            <a:r>
              <a:rPr lang="en-US" sz="1200" dirty="0" smtClean="0">
                <a:latin typeface="Corbel" panose="020B0503020204020204" pitchFamily="34" charset="0"/>
                <a:cs typeface="Trench Thin"/>
              </a:rPr>
              <a:t>❌   Banish your pets. We all know that barking dog who haunts every business meeting.</a:t>
            </a:r>
          </a:p>
          <a:p>
            <a:r>
              <a:rPr lang="en-US" sz="1200" dirty="0" smtClean="0">
                <a:latin typeface="Corbel" panose="020B0503020204020204" pitchFamily="34" charset="0"/>
                <a:cs typeface="Trench Thin"/>
              </a:rPr>
              <a:t>❌  Avoid Bluetooth connections .</a:t>
            </a:r>
          </a:p>
        </p:txBody>
      </p:sp>
      <p:pic>
        <p:nvPicPr>
          <p:cNvPr id="6" name="Imag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12182" y="99465"/>
            <a:ext cx="2448375" cy="2448375"/>
          </a:xfrm>
          <a:prstGeom prst="rect">
            <a:avLst/>
          </a:prstGeom>
        </p:spPr>
      </p:pic>
      <p:pic>
        <p:nvPicPr>
          <p:cNvPr id="7" name="Image 6"/>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829448" y="2149979"/>
            <a:ext cx="1342752" cy="1065676"/>
          </a:xfrm>
          <a:prstGeom prst="rect">
            <a:avLst/>
          </a:prstGeom>
        </p:spPr>
      </p:pic>
      <p:pic>
        <p:nvPicPr>
          <p:cNvPr id="10" name="Image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29011" y="2508160"/>
            <a:ext cx="1414989" cy="1414989"/>
          </a:xfrm>
          <a:prstGeom prst="rect">
            <a:avLst/>
          </a:prstGeom>
        </p:spPr>
      </p:pic>
      <p:pic>
        <p:nvPicPr>
          <p:cNvPr id="11" name="Image 10"/>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274484" y="3656409"/>
            <a:ext cx="3454527" cy="1316851"/>
          </a:xfrm>
          <a:prstGeom prst="rect">
            <a:avLst/>
          </a:prstGeom>
        </p:spPr>
      </p:pic>
      <p:sp>
        <p:nvSpPr>
          <p:cNvPr id="26" name="Multiplication 25"/>
          <p:cNvSpPr/>
          <p:nvPr/>
        </p:nvSpPr>
        <p:spPr>
          <a:xfrm>
            <a:off x="6487440" y="4583052"/>
            <a:ext cx="405466" cy="390208"/>
          </a:xfrm>
          <a:prstGeom prst="mathMultiply">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Multiplication 32"/>
          <p:cNvSpPr/>
          <p:nvPr/>
        </p:nvSpPr>
        <p:spPr>
          <a:xfrm>
            <a:off x="8453561" y="3613279"/>
            <a:ext cx="283061" cy="309870"/>
          </a:xfrm>
          <a:prstGeom prst="mathMultiply">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34" name="Image 33" descr="Sans-titre-2.pn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055502" y="2547840"/>
            <a:ext cx="330297" cy="380550"/>
          </a:xfrm>
          <a:prstGeom prst="rect">
            <a:avLst/>
          </a:prstGeom>
        </p:spPr>
      </p:pic>
      <p:pic>
        <p:nvPicPr>
          <p:cNvPr id="35" name="Image 34" descr="Sans-titre-2.pn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727757" y="1001680"/>
            <a:ext cx="330297" cy="380550"/>
          </a:xfrm>
          <a:prstGeom prst="rect">
            <a:avLst/>
          </a:prstGeom>
        </p:spPr>
      </p:pic>
      <p:pic>
        <p:nvPicPr>
          <p:cNvPr id="12" name="Image 11"/>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729011" y="1382230"/>
            <a:ext cx="1192249" cy="894187"/>
          </a:xfrm>
          <a:prstGeom prst="rect">
            <a:avLst/>
          </a:prstGeom>
        </p:spPr>
      </p:pic>
      <p:pic>
        <p:nvPicPr>
          <p:cNvPr id="36" name="Image 35" descr="Sans-titre-2.pn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636865" y="2026937"/>
            <a:ext cx="330297" cy="380550"/>
          </a:xfrm>
          <a:prstGeom prst="rect">
            <a:avLst/>
          </a:prstGeom>
        </p:spPr>
      </p:pic>
    </p:spTree>
    <p:extLst>
      <p:ext uri="{BB962C8B-B14F-4D97-AF65-F5344CB8AC3E}">
        <p14:creationId xmlns:p14="http://schemas.microsoft.com/office/powerpoint/2010/main" val="628579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4817" y="-179516"/>
            <a:ext cx="3008313" cy="871538"/>
          </a:xfrm>
        </p:spPr>
        <p:txBody>
          <a:bodyPr>
            <a:normAutofit/>
          </a:bodyPr>
          <a:lstStyle/>
          <a:p>
            <a:r>
              <a:rPr lang="en-GB" sz="2400" dirty="0" smtClean="0">
                <a:latin typeface="Corbel" panose="020B0503020204020204" pitchFamily="34" charset="0"/>
              </a:rPr>
              <a:t>7. Speaker tips</a:t>
            </a:r>
            <a:endParaRPr lang="en-GB" sz="2400" dirty="0">
              <a:latin typeface="Corbel" panose="020B0503020204020204" pitchFamily="34" charset="0"/>
            </a:endParaRPr>
          </a:p>
        </p:txBody>
      </p:sp>
      <p:sp>
        <p:nvSpPr>
          <p:cNvPr id="4" name="Text Placeholder 3"/>
          <p:cNvSpPr>
            <a:spLocks noGrp="1"/>
          </p:cNvSpPr>
          <p:nvPr>
            <p:ph type="body" sz="half" idx="2"/>
          </p:nvPr>
        </p:nvSpPr>
        <p:spPr>
          <a:xfrm>
            <a:off x="839164" y="472333"/>
            <a:ext cx="6950597" cy="3831340"/>
          </a:xfrm>
        </p:spPr>
        <p:txBody>
          <a:bodyPr>
            <a:normAutofit fontScale="25000" lnSpcReduction="20000"/>
          </a:bodyPr>
          <a:lstStyle/>
          <a:p>
            <a:pPr>
              <a:lnSpc>
                <a:spcPct val="170000"/>
              </a:lnSpc>
            </a:pPr>
            <a:r>
              <a:rPr lang="en-GB" sz="4000" b="1" dirty="0">
                <a:latin typeface="Corbel" panose="020B0503020204020204" pitchFamily="34" charset="0"/>
              </a:rPr>
              <a:t>1. YOU ARE AN ACTOR </a:t>
            </a:r>
          </a:p>
          <a:p>
            <a:pPr>
              <a:lnSpc>
                <a:spcPct val="170000"/>
              </a:lnSpc>
            </a:pPr>
            <a:r>
              <a:rPr lang="en-GB" sz="4000" b="1" dirty="0">
                <a:latin typeface="Corbel" panose="020B0503020204020204" pitchFamily="34" charset="0"/>
              </a:rPr>
              <a:t>STAND</a:t>
            </a:r>
            <a:r>
              <a:rPr lang="en-GB" sz="4000" dirty="0">
                <a:latin typeface="Corbel" panose="020B0503020204020204" pitchFamily="34" charset="0"/>
              </a:rPr>
              <a:t>: Are you able to stand and move your camera (laptop) to stay at the same height as your face?  </a:t>
            </a:r>
          </a:p>
          <a:p>
            <a:pPr>
              <a:lnSpc>
                <a:spcPct val="170000"/>
              </a:lnSpc>
            </a:pPr>
            <a:r>
              <a:rPr lang="en-GB" sz="4000" b="1" dirty="0">
                <a:latin typeface="Corbel" panose="020B0503020204020204" pitchFamily="34" charset="0"/>
              </a:rPr>
              <a:t>MOVE</a:t>
            </a:r>
            <a:r>
              <a:rPr lang="en-GB" sz="4000" dirty="0">
                <a:latin typeface="Corbel" panose="020B0503020204020204" pitchFamily="34" charset="0"/>
              </a:rPr>
              <a:t>: Can you, during your presentation, move your face closer to the camera when ‘making a point</a:t>
            </a:r>
            <a:r>
              <a:rPr lang="en-GB" sz="4000" dirty="0" smtClean="0">
                <a:latin typeface="Corbel" panose="020B0503020204020204" pitchFamily="34" charset="0"/>
              </a:rPr>
              <a:t>’?</a:t>
            </a:r>
            <a:endParaRPr lang="en-GB" sz="4000" dirty="0">
              <a:latin typeface="Corbel" panose="020B0503020204020204" pitchFamily="34" charset="0"/>
            </a:endParaRPr>
          </a:p>
          <a:p>
            <a:pPr>
              <a:lnSpc>
                <a:spcPct val="170000"/>
              </a:lnSpc>
            </a:pPr>
            <a:r>
              <a:rPr lang="en-GB" sz="4000" b="1" dirty="0">
                <a:latin typeface="Corbel" panose="020B0503020204020204" pitchFamily="34" charset="0"/>
              </a:rPr>
              <a:t>BACKGROUND</a:t>
            </a:r>
            <a:r>
              <a:rPr lang="en-GB" sz="4000" dirty="0">
                <a:latin typeface="Corbel" panose="020B0503020204020204" pitchFamily="34" charset="0"/>
              </a:rPr>
              <a:t>: We do not recommend or provide a virtual background.</a:t>
            </a:r>
          </a:p>
          <a:p>
            <a:pPr>
              <a:lnSpc>
                <a:spcPct val="170000"/>
              </a:lnSpc>
            </a:pPr>
            <a:r>
              <a:rPr lang="en-GB" sz="4000" b="1" dirty="0">
                <a:latin typeface="Corbel" panose="020B0503020204020204" pitchFamily="34" charset="0"/>
              </a:rPr>
              <a:t>PLENARY</a:t>
            </a:r>
            <a:r>
              <a:rPr lang="en-GB" sz="4000" dirty="0">
                <a:latin typeface="Corbel" panose="020B0503020204020204" pitchFamily="34" charset="0"/>
              </a:rPr>
              <a:t>: Our virtual host will spotlight you when you are presenting. </a:t>
            </a:r>
            <a:endParaRPr lang="en-GB" sz="4000" dirty="0" smtClean="0">
              <a:latin typeface="Corbel" panose="020B0503020204020204" pitchFamily="34" charset="0"/>
            </a:endParaRPr>
          </a:p>
          <a:p>
            <a:pPr>
              <a:lnSpc>
                <a:spcPct val="170000"/>
              </a:lnSpc>
            </a:pPr>
            <a:endParaRPr lang="en-GB" sz="4000" dirty="0">
              <a:latin typeface="Corbel" panose="020B0503020204020204" pitchFamily="34" charset="0"/>
            </a:endParaRPr>
          </a:p>
          <a:p>
            <a:pPr>
              <a:lnSpc>
                <a:spcPct val="170000"/>
              </a:lnSpc>
            </a:pPr>
            <a:r>
              <a:rPr lang="en-GB" sz="4000" b="1" dirty="0">
                <a:latin typeface="Corbel" panose="020B0503020204020204" pitchFamily="34" charset="0"/>
              </a:rPr>
              <a:t>2. WHAT CAN YOU DO </a:t>
            </a:r>
            <a:r>
              <a:rPr lang="en-GB" sz="4000" b="1" dirty="0" smtClean="0">
                <a:latin typeface="Corbel" panose="020B0503020204020204" pitchFamily="34" charset="0"/>
              </a:rPr>
              <a:t>BESIDES RECITING TEXT FROM SLIDES?</a:t>
            </a:r>
            <a:endParaRPr lang="en-GB" sz="4000" b="1" dirty="0">
              <a:latin typeface="Corbel" panose="020B0503020204020204" pitchFamily="34" charset="0"/>
            </a:endParaRPr>
          </a:p>
          <a:p>
            <a:pPr>
              <a:lnSpc>
                <a:spcPct val="170000"/>
              </a:lnSpc>
            </a:pPr>
            <a:r>
              <a:rPr lang="en-GB" sz="4000" b="1" dirty="0">
                <a:latin typeface="Corbel" panose="020B0503020204020204" pitchFamily="34" charset="0"/>
              </a:rPr>
              <a:t>SHOW</a:t>
            </a:r>
            <a:r>
              <a:rPr lang="en-GB" sz="4000" dirty="0">
                <a:latin typeface="Corbel" panose="020B0503020204020204" pitchFamily="34" charset="0"/>
              </a:rPr>
              <a:t>: Can you show something to the camera? A </a:t>
            </a:r>
            <a:r>
              <a:rPr lang="en-GB" sz="4000" dirty="0" smtClean="0">
                <a:latin typeface="Corbel" panose="020B0503020204020204" pitchFamily="34" charset="0"/>
              </a:rPr>
              <a:t>book? A report? An illustration</a:t>
            </a:r>
            <a:r>
              <a:rPr lang="en-GB" sz="4000" dirty="0">
                <a:latin typeface="Corbel" panose="020B0503020204020204" pitchFamily="34" charset="0"/>
              </a:rPr>
              <a:t>? </a:t>
            </a:r>
          </a:p>
          <a:p>
            <a:pPr>
              <a:lnSpc>
                <a:spcPct val="170000"/>
              </a:lnSpc>
            </a:pPr>
            <a:r>
              <a:rPr lang="en-GB" sz="4000" b="1" dirty="0">
                <a:latin typeface="Corbel" panose="020B0503020204020204" pitchFamily="34" charset="0"/>
              </a:rPr>
              <a:t>DRAW</a:t>
            </a:r>
            <a:r>
              <a:rPr lang="en-GB" sz="4000" dirty="0">
                <a:latin typeface="Corbel" panose="020B0503020204020204" pitchFamily="34" charset="0"/>
              </a:rPr>
              <a:t>: Can you draw something </a:t>
            </a:r>
            <a:r>
              <a:rPr lang="en-GB" sz="4000" dirty="0" smtClean="0">
                <a:latin typeface="Corbel" panose="020B0503020204020204" pitchFamily="34" charset="0"/>
              </a:rPr>
              <a:t>using either the </a:t>
            </a:r>
            <a:r>
              <a:rPr lang="en-GB" sz="4000" dirty="0">
                <a:latin typeface="Corbel" panose="020B0503020204020204" pitchFamily="34" charset="0"/>
              </a:rPr>
              <a:t>integrated whiteboard within </a:t>
            </a:r>
            <a:r>
              <a:rPr lang="en-GB" sz="4000" dirty="0" smtClean="0">
                <a:latin typeface="Corbel" panose="020B0503020204020204" pitchFamily="34" charset="0"/>
              </a:rPr>
              <a:t>Zoom </a:t>
            </a:r>
            <a:r>
              <a:rPr lang="en-GB" sz="4000" dirty="0">
                <a:latin typeface="Corbel" panose="020B0503020204020204" pitchFamily="34" charset="0"/>
              </a:rPr>
              <a:t>or on a flipchart behind you? This makes your session </a:t>
            </a:r>
            <a:r>
              <a:rPr lang="en-GB" sz="4000" u="sng" dirty="0" smtClean="0">
                <a:latin typeface="Corbel" panose="020B0503020204020204" pitchFamily="34" charset="0"/>
              </a:rPr>
              <a:t>much</a:t>
            </a:r>
            <a:r>
              <a:rPr lang="en-GB" sz="4000" dirty="0" smtClean="0">
                <a:latin typeface="Corbel" panose="020B0503020204020204" pitchFamily="34" charset="0"/>
              </a:rPr>
              <a:t> </a:t>
            </a:r>
            <a:r>
              <a:rPr lang="en-GB" sz="4000" dirty="0">
                <a:latin typeface="Corbel" panose="020B0503020204020204" pitchFamily="34" charset="0"/>
              </a:rPr>
              <a:t>more dynamic</a:t>
            </a:r>
            <a:r>
              <a:rPr lang="en-GB" sz="4000" dirty="0" smtClean="0">
                <a:latin typeface="Corbel" panose="020B0503020204020204" pitchFamily="34" charset="0"/>
              </a:rPr>
              <a:t>.</a:t>
            </a:r>
            <a:endParaRPr lang="en-GB" sz="4000" dirty="0">
              <a:latin typeface="Corbel" panose="020B0503020204020204" pitchFamily="34" charset="0"/>
            </a:endParaRPr>
          </a:p>
          <a:p>
            <a:pPr>
              <a:lnSpc>
                <a:spcPct val="170000"/>
              </a:lnSpc>
            </a:pPr>
            <a:endParaRPr lang="en-GB" sz="4000" dirty="0" smtClean="0">
              <a:latin typeface="Corbel" panose="020B0503020204020204" pitchFamily="34" charset="0"/>
            </a:endParaRPr>
          </a:p>
          <a:p>
            <a:pPr>
              <a:lnSpc>
                <a:spcPct val="170000"/>
              </a:lnSpc>
            </a:pPr>
            <a:r>
              <a:rPr lang="en-GB" sz="4000" b="1" dirty="0" smtClean="0">
                <a:latin typeface="Corbel" panose="020B0503020204020204" pitchFamily="34" charset="0"/>
              </a:rPr>
              <a:t>3</a:t>
            </a:r>
            <a:r>
              <a:rPr lang="en-GB" sz="4000" b="1" dirty="0">
                <a:latin typeface="Corbel" panose="020B0503020204020204" pitchFamily="34" charset="0"/>
              </a:rPr>
              <a:t>. HOW CAN YOU </a:t>
            </a:r>
            <a:r>
              <a:rPr lang="en-GB" sz="4000" b="1" dirty="0" smtClean="0">
                <a:latin typeface="Corbel" panose="020B0503020204020204" pitchFamily="34" charset="0"/>
              </a:rPr>
              <a:t>ENGAGE </a:t>
            </a:r>
            <a:r>
              <a:rPr lang="en-GB" sz="4000" b="1" dirty="0">
                <a:latin typeface="Corbel" panose="020B0503020204020204" pitchFamily="34" charset="0"/>
              </a:rPr>
              <a:t>ALL </a:t>
            </a:r>
            <a:r>
              <a:rPr lang="en-GB" sz="4000" b="1" dirty="0" smtClean="0">
                <a:latin typeface="Corbel" panose="020B0503020204020204" pitchFamily="34" charset="0"/>
              </a:rPr>
              <a:t>PARTICIPANTS? </a:t>
            </a:r>
            <a:endParaRPr lang="en-GB" sz="4000" b="1" dirty="0">
              <a:latin typeface="Corbel" panose="020B0503020204020204" pitchFamily="34" charset="0"/>
            </a:endParaRPr>
          </a:p>
          <a:p>
            <a:pPr>
              <a:lnSpc>
                <a:spcPct val="170000"/>
              </a:lnSpc>
            </a:pPr>
            <a:r>
              <a:rPr lang="en-GB" sz="4000" dirty="0">
                <a:latin typeface="Corbel" panose="020B0503020204020204" pitchFamily="34" charset="0"/>
              </a:rPr>
              <a:t>Ask participants to do </a:t>
            </a:r>
            <a:r>
              <a:rPr lang="en-GB" sz="4000" dirty="0" smtClean="0">
                <a:latin typeface="Corbel" panose="020B0503020204020204" pitchFamily="34" charset="0"/>
              </a:rPr>
              <a:t>something. Ideally, it should be visual and done all together</a:t>
            </a:r>
            <a:r>
              <a:rPr lang="en-GB" sz="4000" dirty="0">
                <a:latin typeface="Corbel" panose="020B0503020204020204" pitchFamily="34" charset="0"/>
              </a:rPr>
              <a:t>. </a:t>
            </a:r>
            <a:r>
              <a:rPr lang="en-GB" sz="4000" dirty="0" smtClean="0">
                <a:latin typeface="Corbel" panose="020B0503020204020204" pitchFamily="34" charset="0"/>
              </a:rPr>
              <a:t>Look </a:t>
            </a:r>
            <a:r>
              <a:rPr lang="en-GB" sz="4000" dirty="0">
                <a:latin typeface="Corbel" panose="020B0503020204020204" pitchFamily="34" charset="0"/>
              </a:rPr>
              <a:t>for </a:t>
            </a:r>
            <a:r>
              <a:rPr lang="en-GB" sz="4000" dirty="0" smtClean="0">
                <a:latin typeface="Corbel" panose="020B0503020204020204" pitchFamily="34" charset="0"/>
              </a:rPr>
              <a:t>‘physical  </a:t>
            </a:r>
            <a:r>
              <a:rPr lang="en-GB" sz="4000" dirty="0">
                <a:latin typeface="Corbel" panose="020B0503020204020204" pitchFamily="34" charset="0"/>
              </a:rPr>
              <a:t>synchronisation’, e.g. thumbs </a:t>
            </a:r>
            <a:r>
              <a:rPr lang="en-GB" sz="4000" dirty="0" smtClean="0">
                <a:latin typeface="Corbel" panose="020B0503020204020204" pitchFamily="34" charset="0"/>
              </a:rPr>
              <a:t>up/down, </a:t>
            </a:r>
            <a:r>
              <a:rPr lang="en-GB" sz="4000" dirty="0">
                <a:latin typeface="Corbel" panose="020B0503020204020204" pitchFamily="34" charset="0"/>
              </a:rPr>
              <a:t>camera </a:t>
            </a:r>
            <a:r>
              <a:rPr lang="en-GB" sz="4000" dirty="0" smtClean="0">
                <a:latin typeface="Corbel" panose="020B0503020204020204" pitchFamily="34" charset="0"/>
              </a:rPr>
              <a:t>on/off </a:t>
            </a:r>
            <a:r>
              <a:rPr lang="en-GB" sz="4000" dirty="0">
                <a:latin typeface="Corbel" panose="020B0503020204020204" pitchFamily="34" charset="0"/>
              </a:rPr>
              <a:t>etc. </a:t>
            </a:r>
          </a:p>
          <a:p>
            <a:pPr>
              <a:lnSpc>
                <a:spcPct val="170000"/>
              </a:lnSpc>
            </a:pPr>
            <a:r>
              <a:rPr lang="en-GB" sz="4000" dirty="0">
                <a:latin typeface="Corbel" panose="020B0503020204020204" pitchFamily="34" charset="0"/>
              </a:rPr>
              <a:t>Ask them to write something on the </a:t>
            </a:r>
            <a:r>
              <a:rPr lang="en-GB" sz="4000" dirty="0" smtClean="0">
                <a:latin typeface="Corbel" panose="020B0503020204020204" pitchFamily="34" charset="0"/>
              </a:rPr>
              <a:t>whiteboard (we’ll be using the Miro tool). Our </a:t>
            </a:r>
            <a:r>
              <a:rPr lang="en-GB" sz="4000" dirty="0">
                <a:latin typeface="Corbel" panose="020B0503020204020204" pitchFamily="34" charset="0"/>
              </a:rPr>
              <a:t>virtual host can share </a:t>
            </a:r>
            <a:r>
              <a:rPr lang="en-GB" sz="4000" dirty="0" smtClean="0">
                <a:latin typeface="Corbel" panose="020B0503020204020204" pitchFamily="34" charset="0"/>
              </a:rPr>
              <a:t>this upon request. </a:t>
            </a:r>
            <a:endParaRPr lang="en-GB" sz="4000" dirty="0">
              <a:latin typeface="Corbel" panose="020B0503020204020204" pitchFamily="34" charset="0"/>
            </a:endParaRPr>
          </a:p>
          <a:p>
            <a:pPr>
              <a:lnSpc>
                <a:spcPct val="170000"/>
              </a:lnSpc>
            </a:pPr>
            <a:r>
              <a:rPr lang="en-GB" sz="4000" dirty="0" smtClean="0">
                <a:latin typeface="Corbel" panose="020B0503020204020204" pitchFamily="34" charset="0"/>
              </a:rPr>
              <a:t>Every 5 minutes, ask </a:t>
            </a:r>
            <a:r>
              <a:rPr lang="en-GB" sz="4000" dirty="0">
                <a:latin typeface="Corbel" panose="020B0503020204020204" pitchFamily="34" charset="0"/>
              </a:rPr>
              <a:t>participants </a:t>
            </a:r>
            <a:r>
              <a:rPr lang="en-GB" sz="4000" dirty="0" smtClean="0">
                <a:latin typeface="Corbel" panose="020B0503020204020204" pitchFamily="34" charset="0"/>
              </a:rPr>
              <a:t>a question. </a:t>
            </a:r>
            <a:r>
              <a:rPr lang="en-GB" sz="4000" dirty="0">
                <a:latin typeface="Corbel" panose="020B0503020204020204" pitchFamily="34" charset="0"/>
              </a:rPr>
              <a:t>Give them 30 seconds to </a:t>
            </a:r>
            <a:r>
              <a:rPr lang="en-GB" sz="4000" dirty="0" smtClean="0">
                <a:latin typeface="Corbel" panose="020B0503020204020204" pitchFamily="34" charset="0"/>
              </a:rPr>
              <a:t>type their answer in the chat.</a:t>
            </a:r>
            <a:endParaRPr lang="en-GB" sz="4000" dirty="0">
              <a:latin typeface="Corbel" panose="020B0503020204020204" pitchFamily="34" charset="0"/>
            </a:endParaRPr>
          </a:p>
          <a:p>
            <a:pPr>
              <a:lnSpc>
                <a:spcPct val="170000"/>
              </a:lnSpc>
            </a:pPr>
            <a:endParaRPr lang="en-GB" dirty="0"/>
          </a:p>
        </p:txBody>
      </p:sp>
      <p:sp>
        <p:nvSpPr>
          <p:cNvPr id="5" name="AutoShape 2" descr="Virtually Speaking — Putting your Best Self Forward for Virtual Meetings |  by Pamela Wigglesworth | Mediu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6" descr="Virtually Speaking — Putting your Best Self Forward for Virtual Meetings |  by Pamela Wigglesworth | Medium"/>
          <p:cNvSpPr>
            <a:spLocks noChangeAspect="1" noChangeArrowheads="1"/>
          </p:cNvSpPr>
          <p:nvPr/>
        </p:nvSpPr>
        <p:spPr bwMode="auto">
          <a:xfrm>
            <a:off x="155575" y="-838200"/>
            <a:ext cx="26193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04792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1" y="999236"/>
            <a:ext cx="3008313" cy="612499"/>
          </a:xfrm>
        </p:spPr>
        <p:txBody>
          <a:bodyPr>
            <a:noAutofit/>
          </a:bodyPr>
          <a:lstStyle/>
          <a:p>
            <a:r>
              <a:rPr lang="fr-FR" sz="2400" dirty="0">
                <a:latin typeface="Corbel" panose="020B0503020204020204" pitchFamily="34" charset="0"/>
                <a:cs typeface="TimeBurner"/>
              </a:rPr>
              <a:t>8</a:t>
            </a:r>
            <a:r>
              <a:rPr lang="fr-FR" sz="2400" dirty="0" smtClean="0">
                <a:latin typeface="Corbel" panose="020B0503020204020204" pitchFamily="34" charset="0"/>
                <a:cs typeface="TimeBurner"/>
              </a:rPr>
              <a:t>. Last Tips</a:t>
            </a:r>
            <a:br>
              <a:rPr lang="fr-FR" sz="2400" dirty="0" smtClean="0">
                <a:latin typeface="Corbel" panose="020B0503020204020204" pitchFamily="34" charset="0"/>
                <a:cs typeface="TimeBurner"/>
              </a:rPr>
            </a:br>
            <a:r>
              <a:rPr lang="fr-FR" sz="2400" dirty="0" smtClean="0">
                <a:latin typeface="Corbel" panose="020B0503020204020204" pitchFamily="34" charset="0"/>
                <a:cs typeface="TimeBurner"/>
              </a:rPr>
              <a:t/>
            </a:r>
            <a:br>
              <a:rPr lang="fr-FR" sz="2400" dirty="0" smtClean="0">
                <a:latin typeface="Corbel" panose="020B0503020204020204" pitchFamily="34" charset="0"/>
                <a:cs typeface="TimeBurner"/>
              </a:rPr>
            </a:br>
            <a:endParaRPr lang="fr-FR" sz="2400" dirty="0">
              <a:latin typeface="Corbel" panose="020B0503020204020204" pitchFamily="34" charset="0"/>
              <a:cs typeface="TimeBurner"/>
            </a:endParaRPr>
          </a:p>
        </p:txBody>
      </p:sp>
      <p:sp>
        <p:nvSpPr>
          <p:cNvPr id="4" name="Espace réservé du texte 3"/>
          <p:cNvSpPr>
            <a:spLocks noGrp="1"/>
          </p:cNvSpPr>
          <p:nvPr>
            <p:ph type="body" sz="half" idx="2"/>
          </p:nvPr>
        </p:nvSpPr>
        <p:spPr>
          <a:xfrm>
            <a:off x="349015" y="999236"/>
            <a:ext cx="8164668" cy="3518297"/>
          </a:xfrm>
        </p:spPr>
        <p:txBody>
          <a:bodyPr>
            <a:noAutofit/>
          </a:bodyPr>
          <a:lstStyle/>
          <a:p>
            <a:pPr marL="171450" indent="-171450">
              <a:buFont typeface="Arial"/>
              <a:buChar char="•"/>
            </a:pPr>
            <a:r>
              <a:rPr lang="en-US" sz="1800" b="1" dirty="0">
                <a:latin typeface="Corbel" panose="020B0503020204020204" pitchFamily="34" charset="0"/>
                <a:cs typeface="TimeBurner"/>
              </a:rPr>
              <a:t>Do not forget to </a:t>
            </a:r>
            <a:r>
              <a:rPr lang="en-US" sz="1800" b="1" dirty="0" smtClean="0">
                <a:latin typeface="Corbel" panose="020B0503020204020204" pitchFamily="34" charset="0"/>
                <a:cs typeface="TimeBurner"/>
              </a:rPr>
              <a:t>mute </a:t>
            </a:r>
            <a:r>
              <a:rPr lang="en-US" sz="1800" b="1" dirty="0">
                <a:latin typeface="Corbel" panose="020B0503020204020204" pitchFamily="34" charset="0"/>
                <a:cs typeface="TimeBurner"/>
              </a:rPr>
              <a:t>all </a:t>
            </a:r>
            <a:r>
              <a:rPr lang="en-US" sz="1800" b="1" dirty="0" smtClean="0">
                <a:latin typeface="Corbel" panose="020B0503020204020204" pitchFamily="34" charset="0"/>
                <a:cs typeface="TimeBurner"/>
              </a:rPr>
              <a:t>notifications</a:t>
            </a:r>
            <a:r>
              <a:rPr lang="en-US" sz="1800" dirty="0" smtClean="0">
                <a:latin typeface="Corbel" panose="020B0503020204020204" pitchFamily="34" charset="0"/>
                <a:cs typeface="TimeBurner"/>
              </a:rPr>
              <a:t> </a:t>
            </a:r>
            <a:r>
              <a:rPr lang="en-US" sz="1800" dirty="0">
                <a:latin typeface="Corbel" panose="020B0503020204020204" pitchFamily="34" charset="0"/>
                <a:cs typeface="TimeBurner"/>
              </a:rPr>
              <a:t>on your devices during the </a:t>
            </a:r>
            <a:r>
              <a:rPr lang="en-US" sz="1800" dirty="0" smtClean="0">
                <a:latin typeface="Corbel" panose="020B0503020204020204" pitchFamily="34" charset="0"/>
                <a:cs typeface="TimeBurner"/>
              </a:rPr>
              <a:t>presentation.</a:t>
            </a:r>
            <a:endParaRPr lang="en-US" sz="1800" dirty="0">
              <a:latin typeface="Corbel" panose="020B0503020204020204" pitchFamily="34" charset="0"/>
              <a:cs typeface="TimeBurner"/>
            </a:endParaRPr>
          </a:p>
          <a:p>
            <a:pPr marL="171450" indent="-171450">
              <a:buFont typeface="Arial"/>
              <a:buChar char="•"/>
            </a:pPr>
            <a:r>
              <a:rPr lang="en-US" sz="1800" b="1" dirty="0" smtClean="0">
                <a:latin typeface="Corbel" panose="020B0503020204020204" pitchFamily="34" charset="0"/>
                <a:cs typeface="TimeBurner"/>
              </a:rPr>
              <a:t>Dress code:</a:t>
            </a:r>
            <a:r>
              <a:rPr lang="en-US" sz="1800" dirty="0" smtClean="0">
                <a:latin typeface="Corbel" panose="020B0503020204020204" pitchFamily="34" charset="0"/>
                <a:cs typeface="TimeBurner"/>
              </a:rPr>
              <a:t> Business casual</a:t>
            </a:r>
          </a:p>
          <a:p>
            <a:pPr marL="1085850" lvl="2" indent="-171450">
              <a:buFont typeface="Arial"/>
              <a:buChar char="•"/>
            </a:pPr>
            <a:r>
              <a:rPr lang="en-US" sz="1600" dirty="0" smtClean="0">
                <a:latin typeface="Corbel" panose="020B0503020204020204" pitchFamily="34" charset="0"/>
                <a:cs typeface="TimeBurner"/>
              </a:rPr>
              <a:t>Avoid stripes and busy patterns</a:t>
            </a:r>
          </a:p>
          <a:p>
            <a:pPr marL="1085850" lvl="2" indent="-171450">
              <a:buFont typeface="Arial"/>
              <a:buChar char="•"/>
            </a:pPr>
            <a:r>
              <a:rPr lang="en-US" sz="1600" dirty="0" smtClean="0">
                <a:latin typeface="Corbel" panose="020B0503020204020204" pitchFamily="34" charset="0"/>
                <a:cs typeface="TimeBurner"/>
              </a:rPr>
              <a:t>Wear solid </a:t>
            </a:r>
            <a:r>
              <a:rPr lang="en-US" sz="1600" dirty="0" err="1" smtClean="0">
                <a:latin typeface="Corbel" panose="020B0503020204020204" pitchFamily="34" charset="0"/>
                <a:cs typeface="TimeBurner"/>
              </a:rPr>
              <a:t>colours</a:t>
            </a:r>
            <a:r>
              <a:rPr lang="en-US" sz="1600" dirty="0" smtClean="0">
                <a:latin typeface="Corbel" panose="020B0503020204020204" pitchFamily="34" charset="0"/>
                <a:cs typeface="TimeBurner"/>
              </a:rPr>
              <a:t> like neutrals</a:t>
            </a:r>
          </a:p>
          <a:p>
            <a:pPr marL="1085850" lvl="2" indent="-171450">
              <a:buFont typeface="Arial"/>
              <a:buChar char="•"/>
            </a:pPr>
            <a:r>
              <a:rPr lang="en-US" sz="1600" dirty="0" smtClean="0">
                <a:latin typeface="Corbel" panose="020B0503020204020204" pitchFamily="34" charset="0"/>
                <a:cs typeface="TimeBurner"/>
              </a:rPr>
              <a:t>Avoid clothes with writing or icons</a:t>
            </a:r>
          </a:p>
          <a:p>
            <a:pPr marL="1085850" lvl="2" indent="-171450">
              <a:buFont typeface="Arial"/>
              <a:buChar char="•"/>
            </a:pPr>
            <a:r>
              <a:rPr lang="en-US" sz="1600" dirty="0" smtClean="0">
                <a:latin typeface="Corbel" panose="020B0503020204020204" pitchFamily="34" charset="0"/>
                <a:cs typeface="TimeBurner"/>
              </a:rPr>
              <a:t>Avoid noisy jewelry</a:t>
            </a:r>
          </a:p>
          <a:p>
            <a:pPr marL="171450" indent="-171450">
              <a:buFont typeface="Arial"/>
              <a:buChar char="•"/>
            </a:pPr>
            <a:r>
              <a:rPr lang="en-US" sz="1800" b="1" dirty="0" smtClean="0">
                <a:latin typeface="Corbel" panose="020B0503020204020204" pitchFamily="34" charset="0"/>
                <a:cs typeface="TimeBurner"/>
              </a:rPr>
              <a:t>Check that your Internet connection is strong</a:t>
            </a:r>
            <a:r>
              <a:rPr lang="en-US" sz="1800" dirty="0" smtClean="0">
                <a:latin typeface="Corbel" panose="020B0503020204020204" pitchFamily="34" charset="0"/>
                <a:cs typeface="TimeBurner"/>
              </a:rPr>
              <a:t>. Where possible, use a wired connection instead of Wi-Fi.</a:t>
            </a:r>
          </a:p>
          <a:p>
            <a:pPr marL="171450" indent="-171450">
              <a:buFont typeface="Arial"/>
              <a:buChar char="•"/>
            </a:pPr>
            <a:r>
              <a:rPr lang="en-US" sz="1800" b="1" dirty="0" smtClean="0">
                <a:latin typeface="Corbel" panose="020B0503020204020204" pitchFamily="34" charset="0"/>
                <a:cs typeface="TimeBurner"/>
              </a:rPr>
              <a:t>Always look into the webcam</a:t>
            </a:r>
            <a:r>
              <a:rPr lang="en-US" sz="1800" dirty="0" smtClean="0">
                <a:latin typeface="Corbel" panose="020B0503020204020204" pitchFamily="34" charset="0"/>
                <a:cs typeface="TimeBurner"/>
              </a:rPr>
              <a:t> in order to make eye contact with the audience.</a:t>
            </a:r>
          </a:p>
          <a:p>
            <a:pPr marL="171450" indent="-171450">
              <a:buFont typeface="Arial"/>
              <a:buChar char="•"/>
            </a:pPr>
            <a:r>
              <a:rPr lang="en-US" sz="1800" dirty="0">
                <a:latin typeface="Corbel" panose="020B0503020204020204" pitchFamily="34" charset="0"/>
                <a:cs typeface="TimeBurner"/>
              </a:rPr>
              <a:t>Rehearse, REHEARSE, </a:t>
            </a:r>
            <a:r>
              <a:rPr lang="en-US" sz="1800" b="1" dirty="0" smtClean="0">
                <a:latin typeface="Corbel" panose="020B0503020204020204" pitchFamily="34" charset="0"/>
                <a:cs typeface="TimeBurner"/>
              </a:rPr>
              <a:t>REHEARSE!</a:t>
            </a:r>
            <a:endParaRPr lang="en-US" sz="1800" b="1" dirty="0">
              <a:latin typeface="Corbel" panose="020B0503020204020204" pitchFamily="34" charset="0"/>
              <a:cs typeface="TimeBurner"/>
            </a:endParaRPr>
          </a:p>
        </p:txBody>
      </p:sp>
    </p:spTree>
    <p:extLst>
      <p:ext uri="{BB962C8B-B14F-4D97-AF65-F5344CB8AC3E}">
        <p14:creationId xmlns:p14="http://schemas.microsoft.com/office/powerpoint/2010/main" val="1068002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TotalTime>
  <Words>1113</Words>
  <Application>Microsoft Office PowerPoint</Application>
  <PresentationFormat>On-screen Show (16:9)</PresentationFormat>
  <Paragraphs>72</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Bebas Neue</vt:lpstr>
      <vt:lpstr>Calibri</vt:lpstr>
      <vt:lpstr>Corbel</vt:lpstr>
      <vt:lpstr>ONE DAY</vt:lpstr>
      <vt:lpstr>TimeBurner</vt:lpstr>
      <vt:lpstr>Trench Thin</vt:lpstr>
      <vt:lpstr>Thème Office</vt:lpstr>
      <vt:lpstr>GUIDE ON BASIC PRINCIPLES FOR SPEAKERS</vt:lpstr>
      <vt:lpstr>1. Use a little less head room </vt:lpstr>
      <vt:lpstr>2. Raise the camera up to eye level </vt:lpstr>
      <vt:lpstr>3. Light your face  </vt:lpstr>
      <vt:lpstr>4. Simplify the background  </vt:lpstr>
      <vt:lpstr>5. Clean audio  </vt:lpstr>
      <vt:lpstr>7. Speaker tips</vt:lpstr>
      <vt:lpstr>8. Last Tips  </vt:lpstr>
    </vt:vector>
  </TitlesOfParts>
  <Company>Meeting Solution Architect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ON BASIC PRINCIPLES FOR VIDEO RECORDING</dc:title>
  <dc:creator>Alain Chanavaz</dc:creator>
  <cp:lastModifiedBy>Martina Bergna</cp:lastModifiedBy>
  <cp:revision>45</cp:revision>
  <dcterms:created xsi:type="dcterms:W3CDTF">2020-12-21T10:10:19Z</dcterms:created>
  <dcterms:modified xsi:type="dcterms:W3CDTF">2021-05-07T13:18:35Z</dcterms:modified>
</cp:coreProperties>
</file>